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335" r:id="rId4"/>
    <p:sldId id="398" r:id="rId5"/>
    <p:sldId id="399" r:id="rId6"/>
    <p:sldId id="400" r:id="rId7"/>
    <p:sldId id="402" r:id="rId8"/>
    <p:sldId id="401" r:id="rId9"/>
    <p:sldId id="403" r:id="rId10"/>
    <p:sldId id="409" r:id="rId11"/>
    <p:sldId id="404" r:id="rId12"/>
    <p:sldId id="405" r:id="rId13"/>
    <p:sldId id="408" r:id="rId14"/>
    <p:sldId id="407" r:id="rId15"/>
    <p:sldId id="410" r:id="rId16"/>
    <p:sldId id="406" r:id="rId17"/>
    <p:sldId id="411" r:id="rId1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0" autoAdjust="0"/>
    <p:restoredTop sz="98258" autoAdjust="0"/>
  </p:normalViewPr>
  <p:slideViewPr>
    <p:cSldViewPr snapToGrid="0" snapToObjects="1">
      <p:cViewPr varScale="1">
        <p:scale>
          <a:sx n="103" d="100"/>
          <a:sy n="103" d="100"/>
        </p:scale>
        <p:origin x="184" y="2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47F3577A-C2CE-E740-AF52-8DBB65EF563E}" type="datetimeFigureOut">
              <a:rPr lang="it-IT" smtClean="0"/>
              <a:t>30/09/19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179790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47F3577A-C2CE-E740-AF52-8DBB65EF563E}" type="datetimeFigureOut">
              <a:rPr lang="it-IT" smtClean="0"/>
              <a:t>30/09/19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356906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47F3577A-C2CE-E740-AF52-8DBB65EF563E}" type="datetimeFigureOut">
              <a:rPr lang="it-IT" smtClean="0"/>
              <a:t>30/09/19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420536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47F3577A-C2CE-E740-AF52-8DBB65EF563E}" type="datetimeFigureOut">
              <a:rPr lang="it-IT" smtClean="0"/>
              <a:t>30/09/19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145422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47F3577A-C2CE-E740-AF52-8DBB65EF563E}" type="datetimeFigureOut">
              <a:rPr lang="it-IT" smtClean="0"/>
              <a:t>30/09/19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342988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47F3577A-C2CE-E740-AF52-8DBB65EF563E}" type="datetimeFigureOut">
              <a:rPr lang="it-IT" smtClean="0"/>
              <a:t>30/09/19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109909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47F3577A-C2CE-E740-AF52-8DBB65EF563E}" type="datetimeFigureOut">
              <a:rPr lang="it-IT" smtClean="0"/>
              <a:t>30/09/19</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264908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data 2"/>
          <p:cNvSpPr>
            <a:spLocks noGrp="1"/>
          </p:cNvSpPr>
          <p:nvPr>
            <p:ph type="dt" sz="half" idx="10"/>
          </p:nvPr>
        </p:nvSpPr>
        <p:spPr/>
        <p:txBody>
          <a:bodyPr/>
          <a:lstStyle/>
          <a:p>
            <a:fld id="{47F3577A-C2CE-E740-AF52-8DBB65EF563E}" type="datetimeFigureOut">
              <a:rPr lang="it-IT" smtClean="0"/>
              <a:t>30/09/19</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42833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7F3577A-C2CE-E740-AF52-8DBB65EF563E}" type="datetimeFigureOut">
              <a:rPr lang="it-IT" smtClean="0"/>
              <a:t>30/09/19</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397657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7F3577A-C2CE-E740-AF52-8DBB65EF563E}" type="datetimeFigureOut">
              <a:rPr lang="it-IT" smtClean="0"/>
              <a:t>30/09/19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144817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7F3577A-C2CE-E740-AF52-8DBB65EF563E}" type="datetimeFigureOut">
              <a:rPr lang="it-IT" smtClean="0"/>
              <a:t>30/09/19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38F3197E-FB7C-BC43-AF83-5056F40CF770}" type="slidenum">
              <a:rPr lang="en-GB" smtClean="0"/>
              <a:t>‹#›</a:t>
            </a:fld>
            <a:endParaRPr lang="en-GB"/>
          </a:p>
        </p:txBody>
      </p:sp>
    </p:spTree>
    <p:extLst>
      <p:ext uri="{BB962C8B-B14F-4D97-AF65-F5344CB8AC3E}">
        <p14:creationId xmlns:p14="http://schemas.microsoft.com/office/powerpoint/2010/main" val="349332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3577A-C2CE-E740-AF52-8DBB65EF563E}" type="datetimeFigureOut">
              <a:rPr lang="it-IT" smtClean="0"/>
              <a:t>30/09/19</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3197E-FB7C-BC43-AF83-5056F40CF770}" type="slidenum">
              <a:rPr lang="en-GB" smtClean="0"/>
              <a:t>‹#›</a:t>
            </a:fld>
            <a:endParaRPr lang="en-GB"/>
          </a:p>
        </p:txBody>
      </p:sp>
      <p:sp>
        <p:nvSpPr>
          <p:cNvPr id="7" name="Line 7"/>
          <p:cNvSpPr>
            <a:spLocks noChangeShapeType="1"/>
          </p:cNvSpPr>
          <p:nvPr userDrawn="1"/>
        </p:nvSpPr>
        <p:spPr bwMode="auto">
          <a:xfrm>
            <a:off x="107950" y="6165850"/>
            <a:ext cx="8928100" cy="0"/>
          </a:xfrm>
          <a:prstGeom prst="line">
            <a:avLst/>
          </a:prstGeom>
          <a:noFill/>
          <a:ln w="57150" cmpd="thickThin">
            <a:solidFill>
              <a:srgbClr val="FF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0" name="Text Box 11"/>
          <p:cNvSpPr txBox="1">
            <a:spLocks noChangeArrowheads="1"/>
          </p:cNvSpPr>
          <p:nvPr userDrawn="1"/>
        </p:nvSpPr>
        <p:spPr bwMode="auto">
          <a:xfrm>
            <a:off x="4219575" y="5876925"/>
            <a:ext cx="3600450" cy="246221"/>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it-IT" sz="1000" dirty="0">
                <a:solidFill>
                  <a:srgbClr val="FF3300"/>
                </a:solidFill>
              </a:rPr>
              <a:t>M. De Cecco </a:t>
            </a:r>
            <a:r>
              <a:rPr lang="mr-IN" sz="1000" dirty="0">
                <a:solidFill>
                  <a:srgbClr val="FF3300"/>
                </a:solidFill>
              </a:rPr>
              <a:t>–</a:t>
            </a:r>
            <a:r>
              <a:rPr lang="it-IT" sz="1000" dirty="0">
                <a:solidFill>
                  <a:srgbClr val="FF3300"/>
                </a:solidFill>
              </a:rPr>
              <a:t> </a:t>
            </a:r>
            <a:r>
              <a:rPr lang="it-IT" sz="1000" dirty="0" err="1">
                <a:solidFill>
                  <a:srgbClr val="FF3300"/>
                </a:solidFill>
              </a:rPr>
              <a:t>Robotics</a:t>
            </a:r>
            <a:r>
              <a:rPr lang="it-IT" sz="1000" baseline="0" dirty="0">
                <a:solidFill>
                  <a:srgbClr val="FF3300"/>
                </a:solidFill>
              </a:rPr>
              <a:t> </a:t>
            </a:r>
            <a:r>
              <a:rPr lang="it-IT" sz="1000" baseline="0" dirty="0" err="1">
                <a:solidFill>
                  <a:srgbClr val="FF3300"/>
                </a:solidFill>
              </a:rPr>
              <a:t>Perception</a:t>
            </a:r>
            <a:r>
              <a:rPr lang="it-IT" sz="1000" baseline="0" dirty="0">
                <a:solidFill>
                  <a:srgbClr val="FF3300"/>
                </a:solidFill>
              </a:rPr>
              <a:t> and Action</a:t>
            </a:r>
            <a:endParaRPr lang="en-GB" sz="1000" dirty="0">
              <a:solidFill>
                <a:srgbClr val="FF3300"/>
              </a:solidFill>
            </a:endParaRPr>
          </a:p>
        </p:txBody>
      </p:sp>
      <p:pic>
        <p:nvPicPr>
          <p:cNvPr id="12" name="Immagine 11" descr="HTC Lad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950" y="5997057"/>
            <a:ext cx="1419484" cy="798873"/>
          </a:xfrm>
          <a:prstGeom prst="rect">
            <a:avLst/>
          </a:prstGeom>
        </p:spPr>
      </p:pic>
      <p:pic>
        <p:nvPicPr>
          <p:cNvPr id="13" name="Immagine 12" descr="AUSILIA.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95565" y="6000497"/>
            <a:ext cx="1156993" cy="795433"/>
          </a:xfrm>
          <a:prstGeom prst="rect">
            <a:avLst/>
          </a:prstGeom>
        </p:spPr>
      </p:pic>
    </p:spTree>
    <p:extLst>
      <p:ext uri="{BB962C8B-B14F-4D97-AF65-F5344CB8AC3E}">
        <p14:creationId xmlns:p14="http://schemas.microsoft.com/office/powerpoint/2010/main" val="346177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essandro.luchetti@unitn.it" TargetMode="External"/><Relationship Id="rId2" Type="http://schemas.openxmlformats.org/officeDocument/2006/relationships/hyperlink" Target="mailto:mariolino.dececco@unitn.it" TargetMode="Externa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hyperlink" Target="http://www.miro.ing.unitn.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www.miro.ing.unitn.it/index.php/didactics/31-didattica-robotic-perception-and-action/275-courseproject2017"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tsdemo.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youtube.com/watch?v=cJIILew6l28"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lir.it/products/m400/"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www.miro.ing.unitn.it/index.php/measurement-a-instrumentation/352-augmented-reality"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digitaltrends.com/mobile/how-to-use-ar-mode-google-maps/"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81614" y="196000"/>
            <a:ext cx="3905035" cy="636290"/>
          </a:xfrm>
        </p:spPr>
        <p:txBody>
          <a:bodyPr>
            <a:noAutofit/>
          </a:bodyPr>
          <a:lstStyle/>
          <a:p>
            <a:r>
              <a:rPr lang="it-IT" dirty="0">
                <a:latin typeface="Bahnschrift Condensed" panose="020B0502040204020203" pitchFamily="34" charset="0"/>
              </a:rPr>
              <a:t>M</a:t>
            </a:r>
            <a:r>
              <a:rPr lang="en-GB" dirty="0">
                <a:latin typeface="Bahnschrift Condensed" panose="020B0502040204020203" pitchFamily="34" charset="0"/>
              </a:rPr>
              <a:t>IXED REALITY</a:t>
            </a:r>
          </a:p>
        </p:txBody>
      </p:sp>
      <p:sp>
        <p:nvSpPr>
          <p:cNvPr id="4" name="CasellaDiTesto 3"/>
          <p:cNvSpPr txBox="1"/>
          <p:nvPr/>
        </p:nvSpPr>
        <p:spPr>
          <a:xfrm>
            <a:off x="0" y="4612127"/>
            <a:ext cx="9143999" cy="1200329"/>
          </a:xfrm>
          <a:prstGeom prst="rect">
            <a:avLst/>
          </a:prstGeom>
          <a:noFill/>
        </p:spPr>
        <p:txBody>
          <a:bodyPr wrap="square" rtlCol="0">
            <a:spAutoFit/>
          </a:bodyPr>
          <a:lstStyle/>
          <a:p>
            <a:r>
              <a:rPr lang="en-GB" dirty="0"/>
              <a:t>                      Prof. Mariolino De Cecco, Ing. Alessandro Luchetti</a:t>
            </a:r>
          </a:p>
          <a:p>
            <a:r>
              <a:rPr lang="en-GB" dirty="0"/>
              <a:t>                      Email: </a:t>
            </a:r>
            <a:r>
              <a:rPr lang="en-GB" dirty="0">
                <a:hlinkClick r:id="rId2"/>
              </a:rPr>
              <a:t>mariolino.dececco@unitn.it</a:t>
            </a:r>
            <a:r>
              <a:rPr lang="en-GB" dirty="0"/>
              <a:t> , </a:t>
            </a:r>
            <a:r>
              <a:rPr lang="en-GB" dirty="0">
                <a:hlinkClick r:id="rId3"/>
              </a:rPr>
              <a:t>alessandro.luchetti@unitn.it</a:t>
            </a:r>
            <a:r>
              <a:rPr lang="en-GB" dirty="0"/>
              <a:t> </a:t>
            </a:r>
          </a:p>
          <a:p>
            <a:endParaRPr lang="en-GB" dirty="0"/>
          </a:p>
          <a:p>
            <a:pPr algn="ctr"/>
            <a:r>
              <a:rPr lang="en-GB" dirty="0"/>
              <a:t>Laboratory website: </a:t>
            </a:r>
            <a:r>
              <a:rPr lang="en-GB" dirty="0">
                <a:hlinkClick r:id="rId4"/>
              </a:rPr>
              <a:t>http://www.miro.ing.unitn.it/</a:t>
            </a:r>
            <a:endParaRPr lang="en-GB" dirty="0"/>
          </a:p>
        </p:txBody>
      </p:sp>
      <p:pic>
        <p:nvPicPr>
          <p:cNvPr id="9" name="Immagine 8">
            <a:extLst>
              <a:ext uri="{FF2B5EF4-FFF2-40B4-BE49-F238E27FC236}">
                <a16:creationId xmlns:a16="http://schemas.microsoft.com/office/drawing/2014/main" id="{45A86F44-A860-4318-8EFF-8F5B654A53B1}"/>
              </a:ext>
            </a:extLst>
          </p:cNvPr>
          <p:cNvPicPr>
            <a:picLocks noChangeAspect="1"/>
          </p:cNvPicPr>
          <p:nvPr/>
        </p:nvPicPr>
        <p:blipFill>
          <a:blip r:embed="rId5"/>
          <a:stretch>
            <a:fillRect/>
          </a:stretch>
        </p:blipFill>
        <p:spPr>
          <a:xfrm>
            <a:off x="573927" y="4682267"/>
            <a:ext cx="530024" cy="530024"/>
          </a:xfrm>
          <a:prstGeom prst="rect">
            <a:avLst/>
          </a:prstGeom>
        </p:spPr>
      </p:pic>
      <p:sp>
        <p:nvSpPr>
          <p:cNvPr id="12" name="Rettangolo 11">
            <a:extLst>
              <a:ext uri="{FF2B5EF4-FFF2-40B4-BE49-F238E27FC236}">
                <a16:creationId xmlns:a16="http://schemas.microsoft.com/office/drawing/2014/main" id="{0AD43223-202C-49DD-B7D6-7669C80A9036}"/>
              </a:ext>
            </a:extLst>
          </p:cNvPr>
          <p:cNvSpPr/>
          <p:nvPr/>
        </p:nvSpPr>
        <p:spPr>
          <a:xfrm>
            <a:off x="945471" y="717764"/>
            <a:ext cx="4332710" cy="369332"/>
          </a:xfrm>
          <a:prstGeom prst="rect">
            <a:avLst/>
          </a:prstGeom>
        </p:spPr>
        <p:txBody>
          <a:bodyPr wrap="square">
            <a:spAutoFit/>
          </a:bodyPr>
          <a:lstStyle/>
          <a:p>
            <a:pPr>
              <a:spcAft>
                <a:spcPts val="0"/>
              </a:spcAft>
            </a:pPr>
            <a:r>
              <a:rPr lang="it-IT" dirty="0">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rPr>
              <a:t>Human </a:t>
            </a:r>
            <a:r>
              <a:rPr lang="it-IT" dirty="0" err="1">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rPr>
              <a:t>enhancement</a:t>
            </a:r>
            <a:endParaRPr lang="it-IT" dirty="0">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ABC393BB-C82B-46E8-B063-3630589CC44B}"/>
              </a:ext>
            </a:extLst>
          </p:cNvPr>
          <p:cNvPicPr>
            <a:picLocks noChangeAspect="1"/>
          </p:cNvPicPr>
          <p:nvPr/>
        </p:nvPicPr>
        <p:blipFill>
          <a:blip r:embed="rId6"/>
          <a:stretch>
            <a:fillRect/>
          </a:stretch>
        </p:blipFill>
        <p:spPr>
          <a:xfrm>
            <a:off x="1762216" y="1216828"/>
            <a:ext cx="5619567" cy="3141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0175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interni&#10;&#10;Descrizione generata automaticamente">
            <a:extLst>
              <a:ext uri="{FF2B5EF4-FFF2-40B4-BE49-F238E27FC236}">
                <a16:creationId xmlns:a16="http://schemas.microsoft.com/office/drawing/2014/main" id="{30470955-3B77-410F-8598-0C7FD02E3D6E}"/>
              </a:ext>
            </a:extLst>
          </p:cNvPr>
          <p:cNvPicPr>
            <a:picLocks noChangeAspect="1"/>
          </p:cNvPicPr>
          <p:nvPr/>
        </p:nvPicPr>
        <p:blipFill rotWithShape="1">
          <a:blip r:embed="rId2"/>
          <a:srcRect t="1747"/>
          <a:stretch/>
        </p:blipFill>
        <p:spPr>
          <a:xfrm>
            <a:off x="558228" y="761276"/>
            <a:ext cx="2324614" cy="4039860"/>
          </a:xfrm>
          <a:prstGeom prst="rect">
            <a:avLst/>
          </a:prstGeom>
        </p:spPr>
      </p:pic>
      <p:pic>
        <p:nvPicPr>
          <p:cNvPr id="5" name="Picture 11">
            <a:extLst>
              <a:ext uri="{FF2B5EF4-FFF2-40B4-BE49-F238E27FC236}">
                <a16:creationId xmlns:a16="http://schemas.microsoft.com/office/drawing/2014/main" id="{CC1BEF8B-9C71-4E40-A956-C4EAAC654850}"/>
              </a:ext>
            </a:extLst>
          </p:cNvPr>
          <p:cNvPicPr>
            <a:picLocks noChangeAspect="1"/>
          </p:cNvPicPr>
          <p:nvPr/>
        </p:nvPicPr>
        <p:blipFill>
          <a:blip r:embed="rId3"/>
          <a:stretch>
            <a:fillRect/>
          </a:stretch>
        </p:blipFill>
        <p:spPr>
          <a:xfrm>
            <a:off x="3148617" y="761276"/>
            <a:ext cx="2324615" cy="3099487"/>
          </a:xfrm>
          <a:prstGeom prst="rect">
            <a:avLst/>
          </a:prstGeom>
        </p:spPr>
      </p:pic>
      <p:pic>
        <p:nvPicPr>
          <p:cNvPr id="6" name="Picture 6">
            <a:extLst>
              <a:ext uri="{FF2B5EF4-FFF2-40B4-BE49-F238E27FC236}">
                <a16:creationId xmlns:a16="http://schemas.microsoft.com/office/drawing/2014/main" id="{EF5396E5-DF1B-4841-BCD0-56064D6F642F}"/>
              </a:ext>
            </a:extLst>
          </p:cNvPr>
          <p:cNvPicPr>
            <a:picLocks noChangeAspect="1"/>
          </p:cNvPicPr>
          <p:nvPr/>
        </p:nvPicPr>
        <p:blipFill>
          <a:blip r:embed="rId4"/>
          <a:stretch>
            <a:fillRect/>
          </a:stretch>
        </p:blipFill>
        <p:spPr>
          <a:xfrm>
            <a:off x="5739007" y="761276"/>
            <a:ext cx="2552700" cy="1892300"/>
          </a:xfrm>
          <a:prstGeom prst="rect">
            <a:avLst/>
          </a:prstGeom>
        </p:spPr>
      </p:pic>
      <p:sp>
        <p:nvSpPr>
          <p:cNvPr id="7" name="Rettangolo 6">
            <a:extLst>
              <a:ext uri="{FF2B5EF4-FFF2-40B4-BE49-F238E27FC236}">
                <a16:creationId xmlns:a16="http://schemas.microsoft.com/office/drawing/2014/main" id="{B15BA6D3-BEC8-49A4-8203-9272773E4567}"/>
              </a:ext>
            </a:extLst>
          </p:cNvPr>
          <p:cNvSpPr/>
          <p:nvPr/>
        </p:nvSpPr>
        <p:spPr>
          <a:xfrm>
            <a:off x="5787193" y="2680931"/>
            <a:ext cx="2456327" cy="307777"/>
          </a:xfrm>
          <a:prstGeom prst="rect">
            <a:avLst/>
          </a:prstGeom>
        </p:spPr>
        <p:txBody>
          <a:bodyPr wrap="square">
            <a:spAutoFit/>
          </a:bodyPr>
          <a:lstStyle/>
          <a:p>
            <a:pPr algn="just"/>
            <a:r>
              <a:rPr lang="en-GB" sz="1400" i="1" dirty="0">
                <a:solidFill>
                  <a:srgbClr val="000000"/>
                </a:solidFill>
                <a:latin typeface="+mj-lt"/>
              </a:rPr>
              <a:t>Virtual Environment animation</a:t>
            </a:r>
            <a:endParaRPr lang="en-GB" sz="1400" i="1" dirty="0">
              <a:latin typeface="+mj-lt"/>
            </a:endParaRPr>
          </a:p>
        </p:txBody>
      </p:sp>
      <p:sp>
        <p:nvSpPr>
          <p:cNvPr id="8" name="Rettangolo 7">
            <a:extLst>
              <a:ext uri="{FF2B5EF4-FFF2-40B4-BE49-F238E27FC236}">
                <a16:creationId xmlns:a16="http://schemas.microsoft.com/office/drawing/2014/main" id="{3DE4CBBA-F87E-4595-BCAB-8939EF5000E4}"/>
              </a:ext>
            </a:extLst>
          </p:cNvPr>
          <p:cNvSpPr/>
          <p:nvPr/>
        </p:nvSpPr>
        <p:spPr>
          <a:xfrm>
            <a:off x="749866" y="4816838"/>
            <a:ext cx="1941338" cy="523220"/>
          </a:xfrm>
          <a:prstGeom prst="rect">
            <a:avLst/>
          </a:prstGeom>
        </p:spPr>
        <p:txBody>
          <a:bodyPr wrap="square">
            <a:spAutoFit/>
          </a:bodyPr>
          <a:lstStyle/>
          <a:p>
            <a:pPr algn="just"/>
            <a:r>
              <a:rPr lang="en-GB" sz="1400" i="1" dirty="0">
                <a:solidFill>
                  <a:srgbClr val="000000"/>
                </a:solidFill>
                <a:latin typeface="+mj-lt"/>
              </a:rPr>
              <a:t>Projected environment that simulates a kitchen</a:t>
            </a:r>
            <a:endParaRPr lang="en-GB" sz="1400" i="1" dirty="0">
              <a:latin typeface="+mj-lt"/>
            </a:endParaRPr>
          </a:p>
        </p:txBody>
      </p:sp>
      <p:cxnSp>
        <p:nvCxnSpPr>
          <p:cNvPr id="10" name="Connettore diritto 9">
            <a:extLst>
              <a:ext uri="{FF2B5EF4-FFF2-40B4-BE49-F238E27FC236}">
                <a16:creationId xmlns:a16="http://schemas.microsoft.com/office/drawing/2014/main" id="{1196284B-AA49-4A29-B4D8-986E0103D466}"/>
              </a:ext>
            </a:extLst>
          </p:cNvPr>
          <p:cNvCxnSpPr/>
          <p:nvPr/>
        </p:nvCxnSpPr>
        <p:spPr>
          <a:xfrm flipV="1">
            <a:off x="2804160" y="3860763"/>
            <a:ext cx="344457" cy="29467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Connettore diritto 10">
            <a:extLst>
              <a:ext uri="{FF2B5EF4-FFF2-40B4-BE49-F238E27FC236}">
                <a16:creationId xmlns:a16="http://schemas.microsoft.com/office/drawing/2014/main" id="{6026161A-188E-4417-9657-ADC56D03DA0E}"/>
              </a:ext>
            </a:extLst>
          </p:cNvPr>
          <p:cNvCxnSpPr>
            <a:cxnSpLocks/>
          </p:cNvCxnSpPr>
          <p:nvPr/>
        </p:nvCxnSpPr>
        <p:spPr>
          <a:xfrm>
            <a:off x="3148617" y="3860763"/>
            <a:ext cx="2324615"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Connettore diritto 13">
            <a:extLst>
              <a:ext uri="{FF2B5EF4-FFF2-40B4-BE49-F238E27FC236}">
                <a16:creationId xmlns:a16="http://schemas.microsoft.com/office/drawing/2014/main" id="{AAB260C7-5223-4823-8DA7-18B14FA10F6A}"/>
              </a:ext>
            </a:extLst>
          </p:cNvPr>
          <p:cNvCxnSpPr>
            <a:cxnSpLocks/>
          </p:cNvCxnSpPr>
          <p:nvPr/>
        </p:nvCxnSpPr>
        <p:spPr>
          <a:xfrm>
            <a:off x="5473232" y="761276"/>
            <a:ext cx="0" cy="309948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Connettore diritto 16">
            <a:extLst>
              <a:ext uri="{FF2B5EF4-FFF2-40B4-BE49-F238E27FC236}">
                <a16:creationId xmlns:a16="http://schemas.microsoft.com/office/drawing/2014/main" id="{62DB9615-24DA-4DB6-8E21-2A50102D827E}"/>
              </a:ext>
            </a:extLst>
          </p:cNvPr>
          <p:cNvCxnSpPr>
            <a:cxnSpLocks/>
          </p:cNvCxnSpPr>
          <p:nvPr/>
        </p:nvCxnSpPr>
        <p:spPr>
          <a:xfrm flipH="1">
            <a:off x="3148618" y="761276"/>
            <a:ext cx="232461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Connettore diritto 19">
            <a:extLst>
              <a:ext uri="{FF2B5EF4-FFF2-40B4-BE49-F238E27FC236}">
                <a16:creationId xmlns:a16="http://schemas.microsoft.com/office/drawing/2014/main" id="{02AA42E3-863B-451A-8CC1-7244303CDD9D}"/>
              </a:ext>
            </a:extLst>
          </p:cNvPr>
          <p:cNvCxnSpPr>
            <a:cxnSpLocks/>
          </p:cNvCxnSpPr>
          <p:nvPr/>
        </p:nvCxnSpPr>
        <p:spPr>
          <a:xfrm flipV="1">
            <a:off x="3148618" y="761276"/>
            <a:ext cx="0" cy="309948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0CBC7B87-0F56-8D46-B3DE-E70E82346DE4}"/>
              </a:ext>
            </a:extLst>
          </p:cNvPr>
          <p:cNvSpPr txBox="1"/>
          <p:nvPr/>
        </p:nvSpPr>
        <p:spPr>
          <a:xfrm>
            <a:off x="3249827" y="4416728"/>
            <a:ext cx="5399902" cy="923330"/>
          </a:xfrm>
          <a:prstGeom prst="rect">
            <a:avLst/>
          </a:prstGeom>
          <a:noFill/>
        </p:spPr>
        <p:txBody>
          <a:bodyPr wrap="square" rtlCol="0">
            <a:spAutoFit/>
          </a:bodyPr>
          <a:lstStyle/>
          <a:p>
            <a:r>
              <a:rPr lang="en-GB" dirty="0">
                <a:hlinkClick r:id="rId5"/>
              </a:rPr>
              <a:t>http://www.miro.ing.unitn.it/index.php/didactics/31-didattica-robotic-perception-and-action/275-courseproject2017</a:t>
            </a:r>
            <a:r>
              <a:rPr lang="en-GB" dirty="0"/>
              <a:t> </a:t>
            </a:r>
          </a:p>
        </p:txBody>
      </p:sp>
    </p:spTree>
    <p:extLst>
      <p:ext uri="{BB962C8B-B14F-4D97-AF65-F5344CB8AC3E}">
        <p14:creationId xmlns:p14="http://schemas.microsoft.com/office/powerpoint/2010/main" val="404403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7201860-C413-4B58-B34F-C79D4E020F52}"/>
              </a:ext>
            </a:extLst>
          </p:cNvPr>
          <p:cNvSpPr/>
          <p:nvPr/>
        </p:nvSpPr>
        <p:spPr>
          <a:xfrm>
            <a:off x="452120" y="2341156"/>
            <a:ext cx="8239760" cy="3693319"/>
          </a:xfrm>
          <a:prstGeom prst="rect">
            <a:avLst/>
          </a:prstGeom>
        </p:spPr>
        <p:txBody>
          <a:bodyPr wrap="square">
            <a:spAutoFit/>
          </a:bodyPr>
          <a:lstStyle/>
          <a:p>
            <a:pPr algn="just"/>
            <a:r>
              <a:rPr lang="en-GB" b="1" i="1" dirty="0">
                <a:latin typeface="Calibri" panose="020F0502020204030204" pitchFamily="34" charset="0"/>
                <a:ea typeface="Times New Roman" panose="02020603050405020304" pitchFamily="18" charset="0"/>
                <a:cs typeface="Times New Roman" panose="02020603050405020304" pitchFamily="18" charset="0"/>
              </a:rPr>
              <a:t>MLT</a:t>
            </a:r>
            <a:r>
              <a:rPr lang="en-GB" dirty="0">
                <a:latin typeface="Calibri" panose="020F0502020204030204" pitchFamily="34" charset="0"/>
                <a:ea typeface="Times New Roman" panose="02020603050405020304" pitchFamily="18" charset="0"/>
                <a:cs typeface="Times New Roman" panose="02020603050405020304" pitchFamily="18" charset="0"/>
              </a:rPr>
              <a:t> can be improved having the </a:t>
            </a:r>
            <a:r>
              <a:rPr lang="en-GB" b="1" dirty="0">
                <a:latin typeface="Calibri" panose="020F0502020204030204" pitchFamily="34" charset="0"/>
                <a:ea typeface="Times New Roman" panose="02020603050405020304" pitchFamily="18" charset="0"/>
                <a:cs typeface="Times New Roman" panose="02020603050405020304" pitchFamily="18" charset="0"/>
              </a:rPr>
              <a:t>possibility to recall whichever information stored in modern </a:t>
            </a:r>
            <a:r>
              <a:rPr lang="en-GB"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databases</a:t>
            </a:r>
            <a:r>
              <a:rPr lang="en-GB" b="1" dirty="0">
                <a:latin typeface="Calibri" panose="020F0502020204030204" pitchFamily="34" charset="0"/>
                <a:ea typeface="Times New Roman" panose="02020603050405020304" pitchFamily="18" charset="0"/>
                <a:cs typeface="Times New Roman" panose="02020603050405020304" pitchFamily="18" charset="0"/>
              </a:rPr>
              <a:t> </a:t>
            </a:r>
            <a:r>
              <a:rPr lang="en-GB" dirty="0">
                <a:latin typeface="Calibri" panose="020F0502020204030204" pitchFamily="34" charset="0"/>
                <a:ea typeface="Times New Roman" panose="02020603050405020304" pitchFamily="18" charset="0"/>
                <a:cs typeface="Times New Roman" panose="02020603050405020304" pitchFamily="18" charset="0"/>
              </a:rPr>
              <a:t>or </a:t>
            </a:r>
            <a:r>
              <a:rPr lang="en-GB"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annotations </a:t>
            </a:r>
            <a:r>
              <a:rPr lang="en-GB" b="1" dirty="0">
                <a:latin typeface="Calibri" panose="020F0502020204030204" pitchFamily="34" charset="0"/>
                <a:ea typeface="Times New Roman" panose="02020603050405020304" pitchFamily="18" charset="0"/>
                <a:cs typeface="Times New Roman" panose="02020603050405020304" pitchFamily="18" charset="0"/>
              </a:rPr>
              <a:t>left by other users</a:t>
            </a:r>
            <a:r>
              <a:rPr lang="en-GB" dirty="0">
                <a:latin typeface="Calibri" panose="020F0502020204030204" pitchFamily="34" charset="0"/>
                <a:ea typeface="Times New Roman" panose="02020603050405020304" pitchFamily="18" charset="0"/>
                <a:cs typeface="Times New Roman" panose="02020603050405020304" pitchFamily="18" charset="0"/>
              </a:rPr>
              <a:t>.</a:t>
            </a:r>
          </a:p>
          <a:p>
            <a:pPr algn="just"/>
            <a:endParaRPr lang="en-GB" dirty="0">
              <a:latin typeface="Calibri" panose="020F0502020204030204" pitchFamily="34" charset="0"/>
              <a:cs typeface="Times New Roman" panose="02020603050405020304" pitchFamily="18" charset="0"/>
            </a:endParaRP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As an </a:t>
            </a:r>
            <a:r>
              <a:rPr lang="en-GB" u="sng" dirty="0">
                <a:latin typeface="Calibri" panose="020F0502020204030204" pitchFamily="34" charset="0"/>
                <a:ea typeface="Times New Roman" panose="02020603050405020304" pitchFamily="18" charset="0"/>
                <a:cs typeface="Times New Roman" panose="02020603050405020304" pitchFamily="18" charset="0"/>
              </a:rPr>
              <a:t>example</a:t>
            </a:r>
            <a:r>
              <a:rPr lang="en-GB" dirty="0">
                <a:latin typeface="Calibri" panose="020F0502020204030204" pitchFamily="34" charset="0"/>
                <a:ea typeface="Times New Roman" panose="02020603050405020304" pitchFamily="18" charset="0"/>
                <a:cs typeface="Times New Roman" panose="02020603050405020304" pitchFamily="18" charset="0"/>
              </a:rPr>
              <a:t>, in industrial maintenance with AR, it is possible to send a low experienced technician to repair complex systems. The technician can benefit from online manuals that retrieve contextualized information on demand, or can be connected in a conferencing system with remote experts, etc.</a:t>
            </a:r>
          </a:p>
          <a:p>
            <a:pPr algn="just"/>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Again, in the BARS system [</a:t>
            </a:r>
            <a:r>
              <a:rPr lang="en-GB" dirty="0" err="1">
                <a:latin typeface="Calibri" panose="020F0502020204030204" pitchFamily="34" charset="0"/>
                <a:ea typeface="Times New Roman" panose="02020603050405020304" pitchFamily="18" charset="0"/>
                <a:cs typeface="Times New Roman" panose="02020603050405020304" pitchFamily="18" charset="0"/>
              </a:rPr>
              <a:t>Julier</a:t>
            </a:r>
            <a:r>
              <a:rPr lang="en-GB" dirty="0">
                <a:latin typeface="Calibri" panose="020F0502020204030204" pitchFamily="34" charset="0"/>
                <a:ea typeface="Times New Roman" panose="02020603050405020304" pitchFamily="18" charset="0"/>
                <a:cs typeface="Times New Roman" panose="02020603050405020304" pitchFamily="18" charset="0"/>
              </a:rPr>
              <a:t> 2000] the fighter’s situation awareness is enhanced by retrieving augmented view of buildings via wireframe planimetry, locations of snipers, names of adjacent streets (that can be dynamically annotated by other agents), etc.</a:t>
            </a:r>
            <a:endParaRPr lang="en-GB" dirty="0"/>
          </a:p>
          <a:p>
            <a:endParaRPr lang="en-GB" dirty="0"/>
          </a:p>
        </p:txBody>
      </p:sp>
      <p:pic>
        <p:nvPicPr>
          <p:cNvPr id="11" name="Immagine 10">
            <a:extLst>
              <a:ext uri="{FF2B5EF4-FFF2-40B4-BE49-F238E27FC236}">
                <a16:creationId xmlns:a16="http://schemas.microsoft.com/office/drawing/2014/main" id="{0215A093-95EE-4877-96D9-4E769DD1EF7F}"/>
              </a:ext>
            </a:extLst>
          </p:cNvPr>
          <p:cNvPicPr>
            <a:picLocks noChangeAspect="1"/>
          </p:cNvPicPr>
          <p:nvPr/>
        </p:nvPicPr>
        <p:blipFill rotWithShape="1">
          <a:blip r:embed="rId2"/>
          <a:srcRect l="13316" r="18591"/>
          <a:stretch/>
        </p:blipFill>
        <p:spPr>
          <a:xfrm>
            <a:off x="689208" y="583452"/>
            <a:ext cx="7765584" cy="1245347"/>
          </a:xfrm>
          <a:prstGeom prst="rect">
            <a:avLst/>
          </a:prstGeom>
        </p:spPr>
      </p:pic>
      <p:sp>
        <p:nvSpPr>
          <p:cNvPr id="12" name="Rettangolo 11">
            <a:extLst>
              <a:ext uri="{FF2B5EF4-FFF2-40B4-BE49-F238E27FC236}">
                <a16:creationId xmlns:a16="http://schemas.microsoft.com/office/drawing/2014/main" id="{8AE59B28-24A1-4C66-B30D-128177EF6F0A}"/>
              </a:ext>
            </a:extLst>
          </p:cNvPr>
          <p:cNvSpPr/>
          <p:nvPr/>
        </p:nvSpPr>
        <p:spPr>
          <a:xfrm>
            <a:off x="452120" y="1951503"/>
            <a:ext cx="4572000" cy="369332"/>
          </a:xfrm>
          <a:prstGeom prst="rect">
            <a:avLst/>
          </a:prstGeom>
        </p:spPr>
        <p:txBody>
          <a:bodyPr>
            <a:spAutoFit/>
          </a:bodyPr>
          <a:lstStyle/>
          <a:p>
            <a:r>
              <a:rPr lang="en-US" b="1" dirty="0"/>
              <a:t>Possible enhancement with MR:</a:t>
            </a:r>
            <a:endParaRPr lang="en-GB" b="1" dirty="0"/>
          </a:p>
        </p:txBody>
      </p:sp>
    </p:spTree>
    <p:extLst>
      <p:ext uri="{BB962C8B-B14F-4D97-AF65-F5344CB8AC3E}">
        <p14:creationId xmlns:p14="http://schemas.microsoft.com/office/powerpoint/2010/main" val="14849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screenshot&#10;&#10;Descrizione generata automaticamente">
            <a:extLst>
              <a:ext uri="{FF2B5EF4-FFF2-40B4-BE49-F238E27FC236}">
                <a16:creationId xmlns:a16="http://schemas.microsoft.com/office/drawing/2014/main" id="{77261D21-FFD9-4D2A-AE7E-08BABB8F49BF}"/>
              </a:ext>
            </a:extLst>
          </p:cNvPr>
          <p:cNvPicPr>
            <a:picLocks noGrp="1" noChangeAspect="1"/>
          </p:cNvPicPr>
          <p:nvPr>
            <p:ph idx="1"/>
          </p:nvPr>
        </p:nvPicPr>
        <p:blipFill rotWithShape="1">
          <a:blip r:embed="rId2"/>
          <a:srcRect l="13210" r="18025"/>
          <a:stretch/>
        </p:blipFill>
        <p:spPr>
          <a:xfrm>
            <a:off x="1004642" y="943079"/>
            <a:ext cx="7083916" cy="3274551"/>
          </a:xfrm>
        </p:spPr>
      </p:pic>
      <p:sp>
        <p:nvSpPr>
          <p:cNvPr id="11" name="Rettangolo 10">
            <a:extLst>
              <a:ext uri="{FF2B5EF4-FFF2-40B4-BE49-F238E27FC236}">
                <a16:creationId xmlns:a16="http://schemas.microsoft.com/office/drawing/2014/main" id="{FBC30864-8906-424D-B5A1-986B90A10968}"/>
              </a:ext>
            </a:extLst>
          </p:cNvPr>
          <p:cNvSpPr/>
          <p:nvPr/>
        </p:nvSpPr>
        <p:spPr>
          <a:xfrm>
            <a:off x="543560" y="4709021"/>
            <a:ext cx="8006080" cy="1015663"/>
          </a:xfrm>
          <a:prstGeom prst="rect">
            <a:avLst/>
          </a:prstGeom>
        </p:spPr>
        <p:txBody>
          <a:bodyPr wrap="square">
            <a:spAutoFit/>
          </a:bodyPr>
          <a:lstStyle/>
          <a:p>
            <a:pPr algn="just"/>
            <a:r>
              <a:rPr lang="en-GB" sz="2000" dirty="0">
                <a:latin typeface="Calibri" panose="020F0502020204030204" pitchFamily="34" charset="0"/>
                <a:ea typeface="Times New Roman" panose="02020603050405020304" pitchFamily="18" charset="0"/>
                <a:cs typeface="Times New Roman" panose="02020603050405020304" pitchFamily="18" charset="0"/>
              </a:rPr>
              <a:t>VR can be used to evaluate person’s ability to carry out tasks that depend on executive functions and offer the opportunity to train such functions in virtual reality in a safety way through the use of </a:t>
            </a:r>
            <a:r>
              <a:rPr lang="en-GB" sz="2000" b="1" dirty="0">
                <a:latin typeface="Calibri" panose="020F0502020204030204" pitchFamily="34" charset="0"/>
                <a:ea typeface="Times New Roman" panose="02020603050405020304" pitchFamily="18" charset="0"/>
                <a:cs typeface="Times New Roman" panose="02020603050405020304" pitchFamily="18" charset="0"/>
              </a:rPr>
              <a:t>serious games</a:t>
            </a:r>
            <a:r>
              <a:rPr lang="en-GB" sz="2000" dirty="0">
                <a:latin typeface="Calibri" panose="020F0502020204030204" pitchFamily="34" charset="0"/>
                <a:ea typeface="Times New Roman" panose="02020603050405020304" pitchFamily="18" charset="0"/>
                <a:cs typeface="Times New Roman" panose="02020603050405020304" pitchFamily="18" charset="0"/>
              </a:rPr>
              <a:t>.</a:t>
            </a:r>
            <a:endParaRPr lang="en-GB" sz="2000" dirty="0"/>
          </a:p>
        </p:txBody>
      </p:sp>
      <p:sp>
        <p:nvSpPr>
          <p:cNvPr id="12" name="Rettangolo 11">
            <a:extLst>
              <a:ext uri="{FF2B5EF4-FFF2-40B4-BE49-F238E27FC236}">
                <a16:creationId xmlns:a16="http://schemas.microsoft.com/office/drawing/2014/main" id="{D5DDF714-EE52-41CA-A0F8-2F39B66DCC24}"/>
              </a:ext>
            </a:extLst>
          </p:cNvPr>
          <p:cNvSpPr/>
          <p:nvPr/>
        </p:nvSpPr>
        <p:spPr>
          <a:xfrm>
            <a:off x="543560" y="307938"/>
            <a:ext cx="4645887"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4. Executive functions</a:t>
            </a:r>
          </a:p>
        </p:txBody>
      </p:sp>
      <p:sp>
        <p:nvSpPr>
          <p:cNvPr id="13" name="Rettangolo 12">
            <a:extLst>
              <a:ext uri="{FF2B5EF4-FFF2-40B4-BE49-F238E27FC236}">
                <a16:creationId xmlns:a16="http://schemas.microsoft.com/office/drawing/2014/main" id="{CEFD5454-A86E-4874-B1FF-2DB116CF6FAF}"/>
              </a:ext>
            </a:extLst>
          </p:cNvPr>
          <p:cNvSpPr/>
          <p:nvPr/>
        </p:nvSpPr>
        <p:spPr>
          <a:xfrm>
            <a:off x="543560" y="4253190"/>
            <a:ext cx="4572000" cy="400110"/>
          </a:xfrm>
          <a:prstGeom prst="rect">
            <a:avLst/>
          </a:prstGeom>
        </p:spPr>
        <p:txBody>
          <a:bodyPr>
            <a:spAutoFit/>
          </a:bodyPr>
          <a:lstStyle/>
          <a:p>
            <a:r>
              <a:rPr lang="en-US" sz="2000" b="1" dirty="0"/>
              <a:t>Possible enhancement with MR:</a:t>
            </a:r>
            <a:endParaRPr lang="en-GB" sz="2000" b="1" dirty="0"/>
          </a:p>
        </p:txBody>
      </p:sp>
    </p:spTree>
    <p:extLst>
      <p:ext uri="{BB962C8B-B14F-4D97-AF65-F5344CB8AC3E}">
        <p14:creationId xmlns:p14="http://schemas.microsoft.com/office/powerpoint/2010/main" val="422043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765E26C0-1FEA-477B-987F-F2DEF94CB355}"/>
              </a:ext>
            </a:extLst>
          </p:cNvPr>
          <p:cNvPicPr>
            <a:picLocks noGrp="1" noChangeAspect="1"/>
          </p:cNvPicPr>
          <p:nvPr>
            <p:ph idx="1"/>
          </p:nvPr>
        </p:nvPicPr>
        <p:blipFill rotWithShape="1">
          <a:blip r:embed="rId2"/>
          <a:srcRect l="13087" r="18889"/>
          <a:stretch/>
        </p:blipFill>
        <p:spPr>
          <a:xfrm>
            <a:off x="942510" y="637047"/>
            <a:ext cx="7258980" cy="1732440"/>
          </a:xfrm>
        </p:spPr>
      </p:pic>
      <p:sp>
        <p:nvSpPr>
          <p:cNvPr id="10" name="Rettangolo 9">
            <a:extLst>
              <a:ext uri="{FF2B5EF4-FFF2-40B4-BE49-F238E27FC236}">
                <a16:creationId xmlns:a16="http://schemas.microsoft.com/office/drawing/2014/main" id="{9DF387E9-45AD-4DAA-B918-AE11A0230377}"/>
              </a:ext>
            </a:extLst>
          </p:cNvPr>
          <p:cNvSpPr/>
          <p:nvPr/>
        </p:nvSpPr>
        <p:spPr>
          <a:xfrm>
            <a:off x="335280" y="2709273"/>
            <a:ext cx="8382000" cy="3308598"/>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Both verbal production and oral comprehension can benefit from the current technologies of “text to speech with natural sounding voices” and “automatic speech recognition &amp; translation online”.</a:t>
            </a:r>
          </a:p>
          <a:p>
            <a:pPr algn="just"/>
            <a:endParaRPr lang="en-GB" sz="1100" dirty="0"/>
          </a:p>
          <a:p>
            <a:pPr algn="just"/>
            <a:r>
              <a:rPr lang="en-GB" dirty="0"/>
              <a:t>There are </a:t>
            </a:r>
            <a:r>
              <a:rPr lang="en-GB" u="sng" dirty="0"/>
              <a:t>examples</a:t>
            </a:r>
            <a:r>
              <a:rPr lang="en-GB" dirty="0"/>
              <a:t> of online avatars able to reproduce input text (</a:t>
            </a:r>
            <a:r>
              <a:rPr lang="en-GB" u="sng" dirty="0">
                <a:hlinkClick r:id="rId3"/>
              </a:rPr>
              <a:t>https://www.ttsdemo.com/</a:t>
            </a:r>
            <a:r>
              <a:rPr lang="en-GB" u="sng" dirty="0"/>
              <a:t>)</a:t>
            </a:r>
          </a:p>
          <a:p>
            <a:pPr algn="just"/>
            <a:endParaRPr lang="en-GB" dirty="0"/>
          </a:p>
          <a:p>
            <a:pPr algn="just"/>
            <a:r>
              <a:rPr lang="en-GB" dirty="0"/>
              <a:t>There are speech to speech translation engines derived from decades of research in speech-recognition, automatic-translation, and machine-learning technologies. </a:t>
            </a:r>
          </a:p>
          <a:p>
            <a:pPr algn="just"/>
            <a:r>
              <a:rPr lang="en-GB" dirty="0"/>
              <a:t>Skype Translator is an example, see a live demo at: </a:t>
            </a:r>
            <a:r>
              <a:rPr lang="en-GB" u="sng" dirty="0">
                <a:hlinkClick r:id="rId4"/>
              </a:rPr>
              <a:t>https://www.youtube.com/watch?v=cJIILew6l28</a:t>
            </a:r>
            <a:endParaRPr lang="en-GB" u="sng" dirty="0"/>
          </a:p>
          <a:p>
            <a:pPr algn="just"/>
            <a:r>
              <a:rPr lang="en-GB" dirty="0"/>
              <a:t>Speech production and translation can be used in MR to overcome language barriers</a:t>
            </a:r>
            <a:endParaRPr lang="en-GB" u="sng" dirty="0"/>
          </a:p>
        </p:txBody>
      </p:sp>
      <p:sp>
        <p:nvSpPr>
          <p:cNvPr id="14" name="Rettangolo 13">
            <a:extLst>
              <a:ext uri="{FF2B5EF4-FFF2-40B4-BE49-F238E27FC236}">
                <a16:creationId xmlns:a16="http://schemas.microsoft.com/office/drawing/2014/main" id="{61B076CF-3A58-4AFE-BE6F-257304CD3FCF}"/>
              </a:ext>
            </a:extLst>
          </p:cNvPr>
          <p:cNvSpPr/>
          <p:nvPr/>
        </p:nvSpPr>
        <p:spPr>
          <a:xfrm>
            <a:off x="543560" y="173066"/>
            <a:ext cx="3590470"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5. Language</a:t>
            </a:r>
          </a:p>
        </p:txBody>
      </p:sp>
      <p:sp>
        <p:nvSpPr>
          <p:cNvPr id="15" name="Rettangolo 14">
            <a:extLst>
              <a:ext uri="{FF2B5EF4-FFF2-40B4-BE49-F238E27FC236}">
                <a16:creationId xmlns:a16="http://schemas.microsoft.com/office/drawing/2014/main" id="{646942DD-B135-46B9-828A-9BADF2CAFDDB}"/>
              </a:ext>
            </a:extLst>
          </p:cNvPr>
          <p:cNvSpPr/>
          <p:nvPr/>
        </p:nvSpPr>
        <p:spPr>
          <a:xfrm>
            <a:off x="335280" y="2379493"/>
            <a:ext cx="4572000" cy="369332"/>
          </a:xfrm>
          <a:prstGeom prst="rect">
            <a:avLst/>
          </a:prstGeom>
        </p:spPr>
        <p:txBody>
          <a:bodyPr>
            <a:spAutoFit/>
          </a:bodyPr>
          <a:lstStyle/>
          <a:p>
            <a:r>
              <a:rPr lang="en-US" b="1" dirty="0"/>
              <a:t>Possible enhancement with MR:</a:t>
            </a:r>
            <a:endParaRPr lang="en-GB" b="1" dirty="0"/>
          </a:p>
        </p:txBody>
      </p:sp>
    </p:spTree>
    <p:extLst>
      <p:ext uri="{BB962C8B-B14F-4D97-AF65-F5344CB8AC3E}">
        <p14:creationId xmlns:p14="http://schemas.microsoft.com/office/powerpoint/2010/main" val="413771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7F7D5C2C-6C2A-4C72-B6FC-24627BD542FE}"/>
              </a:ext>
            </a:extLst>
          </p:cNvPr>
          <p:cNvPicPr>
            <a:picLocks noGrp="1" noChangeAspect="1"/>
          </p:cNvPicPr>
          <p:nvPr>
            <p:ph idx="1"/>
          </p:nvPr>
        </p:nvPicPr>
        <p:blipFill rotWithShape="1">
          <a:blip r:embed="rId2"/>
          <a:srcRect l="13457" r="18888"/>
          <a:stretch/>
        </p:blipFill>
        <p:spPr>
          <a:xfrm>
            <a:off x="1031592" y="967308"/>
            <a:ext cx="7080815" cy="1502880"/>
          </a:xfrm>
        </p:spPr>
      </p:pic>
      <p:sp>
        <p:nvSpPr>
          <p:cNvPr id="6" name="Rettangolo 5">
            <a:extLst>
              <a:ext uri="{FF2B5EF4-FFF2-40B4-BE49-F238E27FC236}">
                <a16:creationId xmlns:a16="http://schemas.microsoft.com/office/drawing/2014/main" id="{FE36075E-2730-458E-974F-ED731D5931EB}"/>
              </a:ext>
            </a:extLst>
          </p:cNvPr>
          <p:cNvSpPr/>
          <p:nvPr/>
        </p:nvSpPr>
        <p:spPr>
          <a:xfrm>
            <a:off x="340360" y="3049004"/>
            <a:ext cx="8463280" cy="2862322"/>
          </a:xfrm>
          <a:prstGeom prst="rect">
            <a:avLst/>
          </a:prstGeom>
        </p:spPr>
        <p:txBody>
          <a:bodyPr wrap="square">
            <a:spAutoFit/>
          </a:bodyPr>
          <a:lstStyle/>
          <a:p>
            <a:pPr algn="just"/>
            <a:r>
              <a:rPr lang="en-GB" sz="2000" b="1" dirty="0">
                <a:latin typeface="Calibri" panose="020F0502020204030204" pitchFamily="34" charset="0"/>
                <a:ea typeface="Times New Roman" panose="02020603050405020304" pitchFamily="18" charset="0"/>
                <a:cs typeface="Times New Roman" panose="02020603050405020304" pitchFamily="18" charset="0"/>
              </a:rPr>
              <a:t>Human visual perception is limited to the visible light</a:t>
            </a:r>
            <a:r>
              <a:rPr lang="en-GB" sz="2000" dirty="0">
                <a:latin typeface="Calibri" panose="020F0502020204030204" pitchFamily="34" charset="0"/>
                <a:ea typeface="Times New Roman" panose="02020603050405020304" pitchFamily="18" charset="0"/>
                <a:cs typeface="Times New Roman" panose="02020603050405020304" pitchFamily="18" charset="0"/>
              </a:rPr>
              <a:t>. This can be a limitation in certain scenarios e.g. firefighting, i.e. smoky views during a fire or occluded, foggy, cloudy. </a:t>
            </a:r>
          </a:p>
          <a:p>
            <a:pPr algn="just"/>
            <a:r>
              <a:rPr lang="en-GB" sz="2000" dirty="0">
                <a:latin typeface="Calibri" panose="020F0502020204030204" pitchFamily="34" charset="0"/>
                <a:ea typeface="Times New Roman" panose="02020603050405020304" pitchFamily="18" charset="0"/>
                <a:cs typeface="Times New Roman" panose="02020603050405020304" pitchFamily="18" charset="0"/>
              </a:rPr>
              <a:t>Fortunately, visual perception can be improved by using </a:t>
            </a:r>
            <a:r>
              <a:rPr lang="en-GB" sz="2000" u="sng" dirty="0">
                <a:latin typeface="Calibri" panose="020F0502020204030204" pitchFamily="34" charset="0"/>
                <a:ea typeface="Times New Roman" panose="02020603050405020304" pitchFamily="18" charset="0"/>
                <a:cs typeface="Times New Roman" panose="02020603050405020304" pitchFamily="18" charset="0"/>
              </a:rPr>
              <a:t>high sensitivity cameras </a:t>
            </a:r>
            <a:r>
              <a:rPr lang="en-GB" sz="2000" dirty="0">
                <a:latin typeface="Calibri" panose="020F0502020204030204" pitchFamily="34" charset="0"/>
                <a:ea typeface="Times New Roman" panose="02020603050405020304" pitchFamily="18" charset="0"/>
                <a:cs typeface="Times New Roman" panose="02020603050405020304" pitchFamily="18" charset="0"/>
              </a:rPr>
              <a:t>or </a:t>
            </a:r>
            <a:r>
              <a:rPr lang="en-GB" sz="2000" u="sng" dirty="0">
                <a:latin typeface="Calibri" panose="020F0502020204030204" pitchFamily="34" charset="0"/>
                <a:ea typeface="Times New Roman" panose="02020603050405020304" pitchFamily="18" charset="0"/>
                <a:cs typeface="Times New Roman" panose="02020603050405020304" pitchFamily="18" charset="0"/>
              </a:rPr>
              <a:t>multispectral </a:t>
            </a:r>
            <a:r>
              <a:rPr lang="en-GB" sz="2000" u="sng" dirty="0"/>
              <a:t>imaging </a:t>
            </a:r>
            <a:r>
              <a:rPr lang="en-GB" sz="2000" dirty="0"/>
              <a:t>fed to a human operator via MR technologies (AR or virtual reality glasses, projectors, tablets etc).</a:t>
            </a:r>
          </a:p>
          <a:p>
            <a:pPr algn="just"/>
            <a:endParaRPr lang="en-GB" sz="2000" dirty="0"/>
          </a:p>
          <a:p>
            <a:pPr algn="just"/>
            <a:r>
              <a:rPr lang="en-GB" sz="2000" dirty="0"/>
              <a:t>For </a:t>
            </a:r>
            <a:r>
              <a:rPr lang="en-GB" sz="2000" u="sng" dirty="0"/>
              <a:t>example</a:t>
            </a:r>
            <a:r>
              <a:rPr lang="en-GB" sz="2000" dirty="0"/>
              <a:t>, in a recent paper [Abdelrahman 2017], it is shown the potential of augmenting visual sensing of firefighters using depth and thermal imaging.</a:t>
            </a:r>
          </a:p>
        </p:txBody>
      </p:sp>
      <p:sp>
        <p:nvSpPr>
          <p:cNvPr id="13" name="Rettangolo 12">
            <a:extLst>
              <a:ext uri="{FF2B5EF4-FFF2-40B4-BE49-F238E27FC236}">
                <a16:creationId xmlns:a16="http://schemas.microsoft.com/office/drawing/2014/main" id="{95D1AF70-1125-4144-89EC-CAE31E79D98A}"/>
              </a:ext>
            </a:extLst>
          </p:cNvPr>
          <p:cNvSpPr/>
          <p:nvPr/>
        </p:nvSpPr>
        <p:spPr>
          <a:xfrm>
            <a:off x="543560" y="307938"/>
            <a:ext cx="4439742"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6. Visual perception</a:t>
            </a:r>
          </a:p>
        </p:txBody>
      </p:sp>
      <p:sp>
        <p:nvSpPr>
          <p:cNvPr id="14" name="Rettangolo 13">
            <a:extLst>
              <a:ext uri="{FF2B5EF4-FFF2-40B4-BE49-F238E27FC236}">
                <a16:creationId xmlns:a16="http://schemas.microsoft.com/office/drawing/2014/main" id="{CB40B919-7B2A-4ABB-99E6-DEA452BFCFFE}"/>
              </a:ext>
            </a:extLst>
          </p:cNvPr>
          <p:cNvSpPr/>
          <p:nvPr/>
        </p:nvSpPr>
        <p:spPr>
          <a:xfrm>
            <a:off x="335280" y="2544037"/>
            <a:ext cx="4572000" cy="400110"/>
          </a:xfrm>
          <a:prstGeom prst="rect">
            <a:avLst/>
          </a:prstGeom>
        </p:spPr>
        <p:txBody>
          <a:bodyPr>
            <a:spAutoFit/>
          </a:bodyPr>
          <a:lstStyle/>
          <a:p>
            <a:r>
              <a:rPr lang="en-US" sz="2000" b="1" dirty="0"/>
              <a:t>Possible human enhance with MR:</a:t>
            </a:r>
            <a:endParaRPr lang="en-GB" sz="2000" b="1" dirty="0"/>
          </a:p>
        </p:txBody>
      </p:sp>
    </p:spTree>
    <p:extLst>
      <p:ext uri="{BB962C8B-B14F-4D97-AF65-F5344CB8AC3E}">
        <p14:creationId xmlns:p14="http://schemas.microsoft.com/office/powerpoint/2010/main" val="171864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90B5D79-9540-46DA-B038-CA129C9CA70A}"/>
              </a:ext>
            </a:extLst>
          </p:cNvPr>
          <p:cNvSpPr/>
          <p:nvPr/>
        </p:nvSpPr>
        <p:spPr>
          <a:xfrm>
            <a:off x="333632" y="350302"/>
            <a:ext cx="8649730" cy="5632311"/>
          </a:xfrm>
          <a:prstGeom prst="rect">
            <a:avLst/>
          </a:prstGeom>
        </p:spPr>
        <p:txBody>
          <a:bodyPr wrap="square">
            <a:spAutoFit/>
          </a:bodyPr>
          <a:lstStyle/>
          <a:p>
            <a:pPr algn="just"/>
            <a:r>
              <a:rPr lang="en-GB" dirty="0"/>
              <a:t>Military or maritime vision is another example.  </a:t>
            </a:r>
          </a:p>
          <a:p>
            <a:pPr algn="just"/>
            <a:r>
              <a:rPr lang="en-GB" dirty="0"/>
              <a:t>FLIR commercialises a combination of a thermal sensor and a colour camera with gyroscopic stabilization for stable vision in unfavourable sea conditions.</a:t>
            </a:r>
          </a:p>
          <a:p>
            <a:pPr algn="just"/>
            <a:r>
              <a:rPr lang="it-IT" dirty="0">
                <a:hlinkClick r:id="rId2"/>
              </a:rPr>
              <a:t>https://www.flir.it/products/m400/</a:t>
            </a:r>
            <a:r>
              <a:rPr lang="it-IT" dirty="0"/>
              <a:t> </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r>
              <a:rPr lang="it-IT" dirty="0"/>
              <a:t> </a:t>
            </a:r>
          </a:p>
          <a:p>
            <a:pPr algn="just"/>
            <a:r>
              <a:rPr lang="en-GB" dirty="0"/>
              <a:t>Furthermore, 3D vision can be used to improve </a:t>
            </a:r>
            <a:r>
              <a:rPr lang="en-GB" b="1" dirty="0"/>
              <a:t>objects recognition </a:t>
            </a:r>
            <a:r>
              <a:rPr lang="en-GB" dirty="0"/>
              <a:t>in combination with MR (Microsoft </a:t>
            </a:r>
            <a:r>
              <a:rPr lang="en-GB" dirty="0" err="1"/>
              <a:t>Hololens</a:t>
            </a:r>
            <a:r>
              <a:rPr lang="en-GB" dirty="0"/>
              <a:t> integrates both).</a:t>
            </a:r>
          </a:p>
          <a:p>
            <a:pPr algn="just"/>
            <a:endParaRPr lang="en-GB" dirty="0"/>
          </a:p>
          <a:p>
            <a:pPr algn="just"/>
            <a:r>
              <a:rPr lang="en-GB" b="1" dirty="0"/>
              <a:t>SLAM</a:t>
            </a:r>
            <a:r>
              <a:rPr lang="en-GB" dirty="0"/>
              <a:t> can be used to map a surrounding space and </a:t>
            </a:r>
            <a:r>
              <a:rPr lang="en-GB" b="1" dirty="0"/>
              <a:t>provide in real time geometric info</a:t>
            </a:r>
            <a:r>
              <a:rPr lang="en-GB" dirty="0"/>
              <a:t> about it (Microsoft </a:t>
            </a:r>
            <a:r>
              <a:rPr lang="en-GB" dirty="0" err="1"/>
              <a:t>Hololens</a:t>
            </a:r>
            <a:r>
              <a:rPr lang="en-GB" dirty="0"/>
              <a:t> integrates also dense SLAM to locate the user viewpoint </a:t>
            </a:r>
            <a:r>
              <a:rPr lang="en-GB" dirty="0" err="1"/>
              <a:t>wrt</a:t>
            </a:r>
            <a:r>
              <a:rPr lang="en-GB" dirty="0"/>
              <a:t> the environment).</a:t>
            </a:r>
          </a:p>
        </p:txBody>
      </p:sp>
      <p:pic>
        <p:nvPicPr>
          <p:cNvPr id="6" name="Immagine 5" descr="Immagine che contiene edificio, aeroplano, esterni&#10;&#10;Descrizione generata automaticamente">
            <a:extLst>
              <a:ext uri="{FF2B5EF4-FFF2-40B4-BE49-F238E27FC236}">
                <a16:creationId xmlns:a16="http://schemas.microsoft.com/office/drawing/2014/main" id="{41CB724B-6814-4C5F-A78E-AEF3AB19124B}"/>
              </a:ext>
            </a:extLst>
          </p:cNvPr>
          <p:cNvPicPr>
            <a:picLocks noChangeAspect="1"/>
          </p:cNvPicPr>
          <p:nvPr/>
        </p:nvPicPr>
        <p:blipFill>
          <a:blip r:embed="rId3"/>
          <a:stretch>
            <a:fillRect/>
          </a:stretch>
        </p:blipFill>
        <p:spPr>
          <a:xfrm>
            <a:off x="511768" y="1643449"/>
            <a:ext cx="4090712" cy="2191735"/>
          </a:xfrm>
          <a:prstGeom prst="rect">
            <a:avLst/>
          </a:prstGeom>
        </p:spPr>
      </p:pic>
      <p:pic>
        <p:nvPicPr>
          <p:cNvPr id="8" name="Immagine 7" descr="Immagine che contiene esterni, acqua, sport acquatico, sport&#10;&#10;Descrizione generata automaticamente">
            <a:extLst>
              <a:ext uri="{FF2B5EF4-FFF2-40B4-BE49-F238E27FC236}">
                <a16:creationId xmlns:a16="http://schemas.microsoft.com/office/drawing/2014/main" id="{D78FF234-6870-4B8C-AC8B-F4FE6095BDB8}"/>
              </a:ext>
            </a:extLst>
          </p:cNvPr>
          <p:cNvPicPr>
            <a:picLocks noChangeAspect="1"/>
          </p:cNvPicPr>
          <p:nvPr/>
        </p:nvPicPr>
        <p:blipFill>
          <a:blip r:embed="rId4"/>
          <a:stretch>
            <a:fillRect/>
          </a:stretch>
        </p:blipFill>
        <p:spPr>
          <a:xfrm>
            <a:off x="4720905" y="1643449"/>
            <a:ext cx="4072611" cy="2191734"/>
          </a:xfrm>
          <a:prstGeom prst="rect">
            <a:avLst/>
          </a:prstGeom>
        </p:spPr>
      </p:pic>
      <p:sp>
        <p:nvSpPr>
          <p:cNvPr id="9" name="Rettangolo 8">
            <a:extLst>
              <a:ext uri="{FF2B5EF4-FFF2-40B4-BE49-F238E27FC236}">
                <a16:creationId xmlns:a16="http://schemas.microsoft.com/office/drawing/2014/main" id="{D5D26448-A3DF-4B6E-B504-84DBD8DAB601}"/>
              </a:ext>
            </a:extLst>
          </p:cNvPr>
          <p:cNvSpPr/>
          <p:nvPr/>
        </p:nvSpPr>
        <p:spPr>
          <a:xfrm>
            <a:off x="3285773" y="3897142"/>
            <a:ext cx="2755334" cy="307777"/>
          </a:xfrm>
          <a:prstGeom prst="rect">
            <a:avLst/>
          </a:prstGeom>
        </p:spPr>
        <p:txBody>
          <a:bodyPr wrap="square">
            <a:spAutoFit/>
          </a:bodyPr>
          <a:lstStyle/>
          <a:p>
            <a:pPr algn="just"/>
            <a:r>
              <a:rPr lang="en-GB" sz="1400" i="1" dirty="0">
                <a:solidFill>
                  <a:srgbClr val="000000"/>
                </a:solidFill>
              </a:rPr>
              <a:t>Images acquired with </a:t>
            </a:r>
            <a:r>
              <a:rPr lang="en-GB" sz="1400" i="1" dirty="0">
                <a:solidFill>
                  <a:srgbClr val="000000"/>
                </a:solidFill>
                <a:latin typeface="+mj-lt"/>
              </a:rPr>
              <a:t>FLIR M400</a:t>
            </a:r>
            <a:endParaRPr lang="en-GB" sz="1400" i="1" dirty="0">
              <a:latin typeface="+mj-lt"/>
            </a:endParaRPr>
          </a:p>
        </p:txBody>
      </p:sp>
    </p:spTree>
    <p:extLst>
      <p:ext uri="{BB962C8B-B14F-4D97-AF65-F5344CB8AC3E}">
        <p14:creationId xmlns:p14="http://schemas.microsoft.com/office/powerpoint/2010/main" val="99240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92CD1E42-82E0-4394-BDC8-82667A7098EC}"/>
              </a:ext>
            </a:extLst>
          </p:cNvPr>
          <p:cNvPicPr>
            <a:picLocks noGrp="1" noChangeAspect="1"/>
          </p:cNvPicPr>
          <p:nvPr>
            <p:ph idx="1"/>
          </p:nvPr>
        </p:nvPicPr>
        <p:blipFill rotWithShape="1">
          <a:blip r:embed="rId2"/>
          <a:srcRect l="12963" r="20988"/>
          <a:stretch/>
        </p:blipFill>
        <p:spPr>
          <a:xfrm>
            <a:off x="1030472" y="922364"/>
            <a:ext cx="7083056" cy="1383131"/>
          </a:xfrm>
        </p:spPr>
      </p:pic>
      <p:sp>
        <p:nvSpPr>
          <p:cNvPr id="6" name="Rettangolo 5">
            <a:extLst>
              <a:ext uri="{FF2B5EF4-FFF2-40B4-BE49-F238E27FC236}">
                <a16:creationId xmlns:a16="http://schemas.microsoft.com/office/drawing/2014/main" id="{63C584A5-53B1-46AE-AA75-FC3A7749893C}"/>
              </a:ext>
            </a:extLst>
          </p:cNvPr>
          <p:cNvSpPr/>
          <p:nvPr/>
        </p:nvSpPr>
        <p:spPr>
          <a:xfrm>
            <a:off x="430837" y="2761178"/>
            <a:ext cx="8371840" cy="646331"/>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MR is able to enhance human motor behaviour by feeding in real time the output of a motion capture system.</a:t>
            </a:r>
          </a:p>
        </p:txBody>
      </p:sp>
      <p:sp>
        <p:nvSpPr>
          <p:cNvPr id="7" name="Rettangolo 6">
            <a:extLst>
              <a:ext uri="{FF2B5EF4-FFF2-40B4-BE49-F238E27FC236}">
                <a16:creationId xmlns:a16="http://schemas.microsoft.com/office/drawing/2014/main" id="{3AE46409-0477-437F-B6F1-C57D950E7A75}"/>
              </a:ext>
            </a:extLst>
          </p:cNvPr>
          <p:cNvSpPr/>
          <p:nvPr/>
        </p:nvSpPr>
        <p:spPr>
          <a:xfrm>
            <a:off x="543560" y="307938"/>
            <a:ext cx="3370410"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7. Motion</a:t>
            </a:r>
          </a:p>
        </p:txBody>
      </p:sp>
      <p:sp>
        <p:nvSpPr>
          <p:cNvPr id="8" name="Rettangolo 7">
            <a:extLst>
              <a:ext uri="{FF2B5EF4-FFF2-40B4-BE49-F238E27FC236}">
                <a16:creationId xmlns:a16="http://schemas.microsoft.com/office/drawing/2014/main" id="{4628453F-6D5E-4F73-872A-604633BB5CC4}"/>
              </a:ext>
            </a:extLst>
          </p:cNvPr>
          <p:cNvSpPr/>
          <p:nvPr/>
        </p:nvSpPr>
        <p:spPr>
          <a:xfrm>
            <a:off x="430837" y="2367280"/>
            <a:ext cx="3263009" cy="369332"/>
          </a:xfrm>
          <a:prstGeom prst="rect">
            <a:avLst/>
          </a:prstGeom>
        </p:spPr>
        <p:txBody>
          <a:bodyPr wrap="none">
            <a:spAutoFit/>
          </a:bodyPr>
          <a:lstStyle/>
          <a:p>
            <a:r>
              <a:rPr lang="en-US" b="1" dirty="0"/>
              <a:t>Possible enhancement with MR:</a:t>
            </a:r>
            <a:endParaRPr lang="en-GB" b="1" dirty="0"/>
          </a:p>
        </p:txBody>
      </p:sp>
      <p:sp>
        <p:nvSpPr>
          <p:cNvPr id="11" name="Rettangolo 10">
            <a:extLst>
              <a:ext uri="{FF2B5EF4-FFF2-40B4-BE49-F238E27FC236}">
                <a16:creationId xmlns:a16="http://schemas.microsoft.com/office/drawing/2014/main" id="{A0CB2FC6-7628-4FB2-AAA3-8C27CA1169C9}"/>
              </a:ext>
            </a:extLst>
          </p:cNvPr>
          <p:cNvSpPr/>
          <p:nvPr/>
        </p:nvSpPr>
        <p:spPr>
          <a:xfrm>
            <a:off x="430837" y="3412899"/>
            <a:ext cx="4494898" cy="2308324"/>
          </a:xfrm>
          <a:prstGeom prst="rect">
            <a:avLst/>
          </a:prstGeom>
        </p:spPr>
        <p:txBody>
          <a:bodyPr wrap="square">
            <a:spAutoFit/>
          </a:bodyPr>
          <a:lstStyle/>
          <a:p>
            <a:pPr algn="just"/>
            <a:r>
              <a:rPr lang="en-GB" dirty="0"/>
              <a:t>As an </a:t>
            </a:r>
            <a:r>
              <a:rPr lang="en-GB" u="sng" dirty="0"/>
              <a:t>example</a:t>
            </a:r>
            <a:r>
              <a:rPr lang="en-GB" dirty="0"/>
              <a:t>, it can be reported an AR system for industrial grinding process helping the operator to comply working tolerances with a repeatability comparable to that of an automatic system [Luchetti 2019].</a:t>
            </a:r>
          </a:p>
          <a:p>
            <a:pPr algn="just"/>
            <a:r>
              <a:rPr lang="en-GB" dirty="0">
                <a:hlinkClick r:id="rId3"/>
              </a:rPr>
              <a:t>http://www.miro.ing.unitn.it/index.php/measurement-a-instrumentation/352-augmented-reality</a:t>
            </a:r>
            <a:endParaRPr lang="en-GB" dirty="0"/>
          </a:p>
        </p:txBody>
      </p:sp>
      <p:sp>
        <p:nvSpPr>
          <p:cNvPr id="12" name="Rettangolo 11">
            <a:extLst>
              <a:ext uri="{FF2B5EF4-FFF2-40B4-BE49-F238E27FC236}">
                <a16:creationId xmlns:a16="http://schemas.microsoft.com/office/drawing/2014/main" id="{EE53603D-A9B7-4AD8-BEF9-579418C96194}"/>
              </a:ext>
            </a:extLst>
          </p:cNvPr>
          <p:cNvSpPr/>
          <p:nvPr/>
        </p:nvSpPr>
        <p:spPr>
          <a:xfrm>
            <a:off x="5486539" y="5586234"/>
            <a:ext cx="2755334" cy="307777"/>
          </a:xfrm>
          <a:prstGeom prst="rect">
            <a:avLst/>
          </a:prstGeom>
        </p:spPr>
        <p:txBody>
          <a:bodyPr wrap="square">
            <a:spAutoFit/>
          </a:bodyPr>
          <a:lstStyle/>
          <a:p>
            <a:pPr algn="just"/>
            <a:r>
              <a:rPr lang="en-GB" sz="1400" i="1" dirty="0">
                <a:solidFill>
                  <a:srgbClr val="000000"/>
                </a:solidFill>
              </a:rPr>
              <a:t>Experimental acquisition system</a:t>
            </a:r>
            <a:endParaRPr lang="en-GB" sz="1400" i="1" dirty="0">
              <a:latin typeface="+mj-lt"/>
            </a:endParaRPr>
          </a:p>
        </p:txBody>
      </p:sp>
      <p:pic>
        <p:nvPicPr>
          <p:cNvPr id="14" name="Immagine 13" descr="Immagine che contiene interni, parete, persona, uomo&#10;&#10;Descrizione generata automaticamente">
            <a:extLst>
              <a:ext uri="{FF2B5EF4-FFF2-40B4-BE49-F238E27FC236}">
                <a16:creationId xmlns:a16="http://schemas.microsoft.com/office/drawing/2014/main" id="{8964387A-AE52-4FEE-86AF-DD59B090FEF9}"/>
              </a:ext>
            </a:extLst>
          </p:cNvPr>
          <p:cNvPicPr>
            <a:picLocks noChangeAspect="1"/>
          </p:cNvPicPr>
          <p:nvPr/>
        </p:nvPicPr>
        <p:blipFill>
          <a:blip r:embed="rId4"/>
          <a:stretch>
            <a:fillRect/>
          </a:stretch>
        </p:blipFill>
        <p:spPr>
          <a:xfrm>
            <a:off x="5015249" y="3288559"/>
            <a:ext cx="3697914" cy="2319601"/>
          </a:xfrm>
          <a:prstGeom prst="rect">
            <a:avLst/>
          </a:prstGeom>
        </p:spPr>
      </p:pic>
    </p:spTree>
    <p:extLst>
      <p:ext uri="{BB962C8B-B14F-4D97-AF65-F5344CB8AC3E}">
        <p14:creationId xmlns:p14="http://schemas.microsoft.com/office/powerpoint/2010/main" val="347432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6520B34-C0D2-4094-BECD-D9AD2624FA3B}"/>
              </a:ext>
            </a:extLst>
          </p:cNvPr>
          <p:cNvSpPr/>
          <p:nvPr/>
        </p:nvSpPr>
        <p:spPr>
          <a:xfrm>
            <a:off x="237477" y="227107"/>
            <a:ext cx="8400494" cy="369332"/>
          </a:xfrm>
          <a:prstGeom prst="rect">
            <a:avLst/>
          </a:prstGeom>
        </p:spPr>
        <p:txBody>
          <a:bodyPr wrap="square">
            <a:spAutoFit/>
          </a:bodyPr>
          <a:lstStyle/>
          <a:p>
            <a:pPr>
              <a:spcAft>
                <a:spcPts val="0"/>
              </a:spcAft>
            </a:pPr>
            <a:r>
              <a:rPr lang="en-GB" dirty="0">
                <a:latin typeface="Bodoni MT" panose="02070603080606020203" pitchFamily="18" charset="0"/>
                <a:ea typeface="Times New Roman" panose="02020603050405020304" pitchFamily="18" charset="0"/>
                <a:cs typeface="Times New Roman" panose="02020603050405020304" pitchFamily="18" charset="0"/>
              </a:rPr>
              <a:t>References:</a:t>
            </a:r>
          </a:p>
        </p:txBody>
      </p:sp>
      <p:sp>
        <p:nvSpPr>
          <p:cNvPr id="6" name="Rettangolo 5">
            <a:extLst>
              <a:ext uri="{FF2B5EF4-FFF2-40B4-BE49-F238E27FC236}">
                <a16:creationId xmlns:a16="http://schemas.microsoft.com/office/drawing/2014/main" id="{352C0757-2690-4AA5-AC2B-DAEFFB96DAA2}"/>
              </a:ext>
            </a:extLst>
          </p:cNvPr>
          <p:cNvSpPr/>
          <p:nvPr/>
        </p:nvSpPr>
        <p:spPr>
          <a:xfrm>
            <a:off x="305168" y="669225"/>
            <a:ext cx="8265111" cy="3046988"/>
          </a:xfrm>
          <a:prstGeom prst="rect">
            <a:avLst/>
          </a:prstGeom>
        </p:spPr>
        <p:txBody>
          <a:bodyPr wrap="square">
            <a:spAutoFit/>
          </a:bodyPr>
          <a:lstStyle/>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S. </a:t>
            </a:r>
            <a:r>
              <a:rPr lang="en-GB" sz="1200" dirty="0" err="1">
                <a:latin typeface="Calibri" panose="020F0502020204030204" pitchFamily="34" charset="0"/>
                <a:ea typeface="Times New Roman" panose="02020603050405020304" pitchFamily="18" charset="0"/>
                <a:cs typeface="Times New Roman" panose="02020603050405020304" pitchFamily="18" charset="0"/>
              </a:rPr>
              <a:t>Allouche</a:t>
            </a:r>
            <a:r>
              <a:rPr lang="en-GB" sz="1200" dirty="0">
                <a:latin typeface="Calibri" panose="020F0502020204030204" pitchFamily="34" charset="0"/>
                <a:ea typeface="Times New Roman" panose="02020603050405020304" pitchFamily="18" charset="0"/>
                <a:cs typeface="Times New Roman" panose="02020603050405020304" pitchFamily="18" charset="0"/>
              </a:rPr>
              <a:t>, J. </a:t>
            </a:r>
            <a:r>
              <a:rPr lang="en-GB" sz="1200" dirty="0" err="1">
                <a:latin typeface="Calibri" panose="020F0502020204030204" pitchFamily="34" charset="0"/>
                <a:ea typeface="Times New Roman" panose="02020603050405020304" pitchFamily="18" charset="0"/>
                <a:cs typeface="Times New Roman" panose="02020603050405020304" pitchFamily="18" charset="0"/>
              </a:rPr>
              <a:t>Gayon</a:t>
            </a:r>
            <a:r>
              <a:rPr lang="en-GB" sz="1200" dirty="0">
                <a:latin typeface="Calibri" panose="020F0502020204030204" pitchFamily="34" charset="0"/>
                <a:ea typeface="Times New Roman" panose="02020603050405020304" pitchFamily="18" charset="0"/>
                <a:cs typeface="Times New Roman" panose="02020603050405020304" pitchFamily="18" charset="0"/>
              </a:rPr>
              <a:t>, M. Marzano, and J. </a:t>
            </a:r>
            <a:r>
              <a:rPr lang="en-GB" sz="1200" dirty="0" err="1">
                <a:latin typeface="Calibri" panose="020F0502020204030204" pitchFamily="34" charset="0"/>
                <a:ea typeface="Times New Roman" panose="02020603050405020304" pitchFamily="18" charset="0"/>
                <a:cs typeface="Times New Roman" panose="02020603050405020304" pitchFamily="18" charset="0"/>
              </a:rPr>
              <a:t>Goffette</a:t>
            </a:r>
            <a:r>
              <a:rPr lang="en-GB" sz="1200" dirty="0">
                <a:latin typeface="Calibri" panose="020F0502020204030204" pitchFamily="34" charset="0"/>
                <a:ea typeface="Times New Roman" panose="02020603050405020304" pitchFamily="18" charset="0"/>
                <a:cs typeface="Times New Roman" panose="02020603050405020304" pitchFamily="18" charset="0"/>
              </a:rPr>
              <a:t>, Inquiring into Human Enhancement: Interdisciplinary and International Perspectives. Springer, 2015.</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 </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J. </a:t>
            </a:r>
            <a:r>
              <a:rPr lang="en-GB" sz="1200" dirty="0" err="1">
                <a:latin typeface="Calibri" panose="020F0502020204030204" pitchFamily="34" charset="0"/>
                <a:ea typeface="Times New Roman" panose="02020603050405020304" pitchFamily="18" charset="0"/>
                <a:cs typeface="Times New Roman" panose="02020603050405020304" pitchFamily="18" charset="0"/>
              </a:rPr>
              <a:t>D'Agostini</a:t>
            </a:r>
            <a:r>
              <a:rPr lang="en-GB" sz="1200" dirty="0">
                <a:latin typeface="Calibri" panose="020F0502020204030204" pitchFamily="34" charset="0"/>
                <a:ea typeface="Times New Roman" panose="02020603050405020304" pitchFamily="18" charset="0"/>
                <a:cs typeface="Times New Roman" panose="02020603050405020304" pitchFamily="18" charset="0"/>
              </a:rPr>
              <a:t>, …, M. De Cecco et all, An Augmented Reality virtual assistant to help mild cognitive impaired users in cooking, Workshop on Metrology for Industry 4.0 and IoT, 2018.</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 </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Y. Abdelrahman, P. </a:t>
            </a:r>
            <a:r>
              <a:rPr lang="en-GB" sz="1200" dirty="0" err="1">
                <a:latin typeface="Calibri" panose="020F0502020204030204" pitchFamily="34" charset="0"/>
                <a:ea typeface="Times New Roman" panose="02020603050405020304" pitchFamily="18" charset="0"/>
                <a:cs typeface="Times New Roman" panose="02020603050405020304" pitchFamily="18" charset="0"/>
              </a:rPr>
              <a:t>Knierim</a:t>
            </a:r>
            <a:r>
              <a:rPr lang="en-GB" sz="1200" dirty="0">
                <a:latin typeface="Calibri" panose="020F0502020204030204" pitchFamily="34" charset="0"/>
                <a:ea typeface="Times New Roman" panose="02020603050405020304" pitchFamily="18" charset="0"/>
                <a:cs typeface="Times New Roman" panose="02020603050405020304" pitchFamily="18" charset="0"/>
              </a:rPr>
              <a:t>, P. </a:t>
            </a:r>
            <a:r>
              <a:rPr lang="en-GB" sz="1200" dirty="0" err="1">
                <a:latin typeface="Calibri" panose="020F0502020204030204" pitchFamily="34" charset="0"/>
                <a:ea typeface="Times New Roman" panose="02020603050405020304" pitchFamily="18" charset="0"/>
                <a:cs typeface="Times New Roman" panose="02020603050405020304" pitchFamily="18" charset="0"/>
              </a:rPr>
              <a:t>Woźniak</a:t>
            </a:r>
            <a:r>
              <a:rPr lang="en-GB" sz="1200" dirty="0">
                <a:latin typeface="Calibri" panose="020F0502020204030204" pitchFamily="34" charset="0"/>
                <a:ea typeface="Times New Roman" panose="02020603050405020304" pitchFamily="18" charset="0"/>
                <a:cs typeface="Times New Roman" panose="02020603050405020304" pitchFamily="18" charset="0"/>
              </a:rPr>
              <a:t>, N. </a:t>
            </a:r>
            <a:r>
              <a:rPr lang="en-GB" sz="1200" dirty="0" err="1">
                <a:latin typeface="Calibri" panose="020F0502020204030204" pitchFamily="34" charset="0"/>
                <a:ea typeface="Times New Roman" panose="02020603050405020304" pitchFamily="18" charset="0"/>
                <a:cs typeface="Times New Roman" panose="02020603050405020304" pitchFamily="18" charset="0"/>
              </a:rPr>
              <a:t>Henze</a:t>
            </a:r>
            <a:r>
              <a:rPr lang="en-GB" sz="1200" dirty="0">
                <a:latin typeface="Calibri" panose="020F0502020204030204" pitchFamily="34" charset="0"/>
                <a:ea typeface="Times New Roman" panose="02020603050405020304" pitchFamily="18" charset="0"/>
                <a:cs typeface="Times New Roman" panose="02020603050405020304" pitchFamily="18" charset="0"/>
              </a:rPr>
              <a:t>, A. Schmidt, “See through the fire: evaluating the augmentation of visual perception of firefighters using depth and thermal cameras”, Proc of the ACM International Joint Conference, pp 693-696, Maui, Hawaii — September 11 - 15, 2017.</a:t>
            </a:r>
          </a:p>
          <a:p>
            <a:pPr algn="just">
              <a:spcAft>
                <a:spcPts val="0"/>
              </a:spcAft>
            </a:pP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A. Luchetti, P. </a:t>
            </a:r>
            <a:r>
              <a:rPr lang="en-GB" sz="1200" dirty="0" err="1">
                <a:latin typeface="Calibri" panose="020F0502020204030204" pitchFamily="34" charset="0"/>
                <a:ea typeface="Times New Roman" panose="02020603050405020304" pitchFamily="18" charset="0"/>
                <a:cs typeface="Times New Roman" panose="02020603050405020304" pitchFamily="18" charset="0"/>
              </a:rPr>
              <a:t>Tomasin</a:t>
            </a:r>
            <a:r>
              <a:rPr lang="en-GB" sz="1200" dirty="0">
                <a:latin typeface="Calibri" panose="020F0502020204030204" pitchFamily="34" charset="0"/>
                <a:ea typeface="Times New Roman" panose="02020603050405020304" pitchFamily="18" charset="0"/>
                <a:cs typeface="Times New Roman" panose="02020603050405020304" pitchFamily="18" charset="0"/>
              </a:rPr>
              <a:t>, A. </a:t>
            </a:r>
            <a:r>
              <a:rPr lang="en-GB" sz="1200" dirty="0" err="1">
                <a:latin typeface="Calibri" panose="020F0502020204030204" pitchFamily="34" charset="0"/>
                <a:ea typeface="Times New Roman" panose="02020603050405020304" pitchFamily="18" charset="0"/>
                <a:cs typeface="Times New Roman" panose="02020603050405020304" pitchFamily="18" charset="0"/>
              </a:rPr>
              <a:t>Fornaser</a:t>
            </a:r>
            <a:r>
              <a:rPr lang="en-GB" sz="1200" dirty="0">
                <a:latin typeface="Calibri" panose="020F0502020204030204" pitchFamily="34" charset="0"/>
                <a:ea typeface="Times New Roman" panose="02020603050405020304" pitchFamily="18" charset="0"/>
                <a:cs typeface="Times New Roman" panose="02020603050405020304" pitchFamily="18" charset="0"/>
              </a:rPr>
              <a:t>, P. </a:t>
            </a:r>
            <a:r>
              <a:rPr lang="en-GB" sz="1200" dirty="0" err="1">
                <a:latin typeface="Calibri" panose="020F0502020204030204" pitchFamily="34" charset="0"/>
                <a:ea typeface="Times New Roman" panose="02020603050405020304" pitchFamily="18" charset="0"/>
                <a:cs typeface="Times New Roman" panose="02020603050405020304" pitchFamily="18" charset="0"/>
              </a:rPr>
              <a:t>Tallarico</a:t>
            </a:r>
            <a:r>
              <a:rPr lang="en-GB" sz="1200" dirty="0">
                <a:latin typeface="Calibri" panose="020F0502020204030204" pitchFamily="34" charset="0"/>
                <a:ea typeface="Times New Roman" panose="02020603050405020304" pitchFamily="18" charset="0"/>
                <a:cs typeface="Times New Roman" panose="02020603050405020304" pitchFamily="18" charset="0"/>
              </a:rPr>
              <a:t>, P. Bosetti, M. De Cecco, “The Human Being at the Center of Smart Factories Thanks to Augmented Reality”, IEEE 5th International Forum on Research and Technology for Society and Industry - RTSI, 2019.</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 </a:t>
            </a:r>
          </a:p>
          <a:p>
            <a:pPr algn="just">
              <a:spcAft>
                <a:spcPts val="0"/>
              </a:spcAft>
            </a:pPr>
            <a:r>
              <a:rPr lang="en-GB" sz="1200" dirty="0">
                <a:latin typeface="Calibri" panose="020F0502020204030204" pitchFamily="34" charset="0"/>
                <a:ea typeface="Times New Roman" panose="02020603050405020304" pitchFamily="18" charset="0"/>
                <a:cs typeface="Times New Roman" panose="02020603050405020304" pitchFamily="18" charset="0"/>
              </a:rPr>
              <a:t>S. </a:t>
            </a:r>
            <a:r>
              <a:rPr lang="en-GB" sz="1200" dirty="0" err="1">
                <a:latin typeface="Calibri" panose="020F0502020204030204" pitchFamily="34" charset="0"/>
                <a:ea typeface="Times New Roman" panose="02020603050405020304" pitchFamily="18" charset="0"/>
                <a:cs typeface="Times New Roman" panose="02020603050405020304" pitchFamily="18" charset="0"/>
              </a:rPr>
              <a:t>Julier</a:t>
            </a:r>
            <a:r>
              <a:rPr lang="en-GB" sz="1200" dirty="0">
                <a:latin typeface="Calibri" panose="020F0502020204030204" pitchFamily="34" charset="0"/>
                <a:ea typeface="Times New Roman" panose="02020603050405020304" pitchFamily="18" charset="0"/>
                <a:cs typeface="Times New Roman" panose="02020603050405020304" pitchFamily="18" charset="0"/>
              </a:rPr>
              <a:t>, Y. </a:t>
            </a:r>
            <a:r>
              <a:rPr lang="en-GB" sz="1200" dirty="0" err="1">
                <a:latin typeface="Calibri" panose="020F0502020204030204" pitchFamily="34" charset="0"/>
                <a:ea typeface="Times New Roman" panose="02020603050405020304" pitchFamily="18" charset="0"/>
                <a:cs typeface="Times New Roman" panose="02020603050405020304" pitchFamily="18" charset="0"/>
              </a:rPr>
              <a:t>Baillot</a:t>
            </a:r>
            <a:r>
              <a:rPr lang="en-GB" sz="1200" dirty="0">
                <a:latin typeface="Calibri" panose="020F0502020204030204" pitchFamily="34" charset="0"/>
                <a:ea typeface="Times New Roman" panose="02020603050405020304" pitchFamily="18" charset="0"/>
                <a:cs typeface="Times New Roman" panose="02020603050405020304" pitchFamily="18" charset="0"/>
              </a:rPr>
              <a:t>, M. </a:t>
            </a:r>
            <a:r>
              <a:rPr lang="en-GB" sz="1200" dirty="0" err="1">
                <a:latin typeface="Calibri" panose="020F0502020204030204" pitchFamily="34" charset="0"/>
                <a:ea typeface="Times New Roman" panose="02020603050405020304" pitchFamily="18" charset="0"/>
                <a:cs typeface="Times New Roman" panose="02020603050405020304" pitchFamily="18" charset="0"/>
              </a:rPr>
              <a:t>Lanzagorta</a:t>
            </a:r>
            <a:r>
              <a:rPr lang="en-GB" sz="1200" dirty="0">
                <a:latin typeface="Calibri" panose="020F0502020204030204" pitchFamily="34" charset="0"/>
                <a:ea typeface="Times New Roman" panose="02020603050405020304" pitchFamily="18" charset="0"/>
                <a:cs typeface="Times New Roman" panose="02020603050405020304" pitchFamily="18" charset="0"/>
              </a:rPr>
              <a:t>, D. Brown, L. Rosenblum “BARS: Battlefield Augmented Reality System”, NATO Symposium on Information Processing Techniques for Military Systems, 2000.</a:t>
            </a:r>
          </a:p>
          <a:p>
            <a:pPr>
              <a:spcAft>
                <a:spcPts val="0"/>
              </a:spcAft>
            </a:pPr>
            <a:endParaRPr lang="en-GB"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96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2247010-0CF4-4614-AA9A-A3F3A3F68C5B}"/>
              </a:ext>
            </a:extLst>
          </p:cNvPr>
          <p:cNvSpPr/>
          <p:nvPr/>
        </p:nvSpPr>
        <p:spPr>
          <a:xfrm>
            <a:off x="730268" y="1320773"/>
            <a:ext cx="6634124" cy="369332"/>
          </a:xfrm>
          <a:prstGeom prst="rect">
            <a:avLst/>
          </a:prstGeom>
        </p:spPr>
        <p:txBody>
          <a:bodyPr wrap="none">
            <a:spAutoFit/>
          </a:bodyPr>
          <a:lstStyle/>
          <a:p>
            <a:r>
              <a:rPr lang="en-GB" dirty="0">
                <a:latin typeface="Calibri (Corpo)"/>
                <a:ea typeface="Times New Roman" panose="02020603050405020304" pitchFamily="18" charset="0"/>
                <a:cs typeface="Times New Roman" panose="02020603050405020304" pitchFamily="18" charset="0"/>
              </a:rPr>
              <a:t>Paul Milgram and Fumio </a:t>
            </a:r>
            <a:r>
              <a:rPr lang="en-GB" dirty="0" err="1">
                <a:latin typeface="Calibri (Corpo)"/>
                <a:ea typeface="Times New Roman" panose="02020603050405020304" pitchFamily="18" charset="0"/>
                <a:cs typeface="Times New Roman" panose="02020603050405020304" pitchFamily="18" charset="0"/>
              </a:rPr>
              <a:t>Kishino</a:t>
            </a:r>
            <a:r>
              <a:rPr lang="en-GB" dirty="0">
                <a:latin typeface="Calibri (Corpo)"/>
                <a:ea typeface="Times New Roman" panose="02020603050405020304" pitchFamily="18" charset="0"/>
                <a:cs typeface="Times New Roman" panose="02020603050405020304" pitchFamily="18" charset="0"/>
              </a:rPr>
              <a:t> in 1994 define Mixed Reality (</a:t>
            </a:r>
            <a:r>
              <a:rPr lang="en-GB" b="1" dirty="0">
                <a:latin typeface="Calibri (Corpo)"/>
                <a:ea typeface="Times New Roman" panose="02020603050405020304" pitchFamily="18" charset="0"/>
                <a:cs typeface="Times New Roman" panose="02020603050405020304" pitchFamily="18" charset="0"/>
              </a:rPr>
              <a:t>MR</a:t>
            </a:r>
            <a:r>
              <a:rPr lang="en-GB" dirty="0">
                <a:latin typeface="Calibri (Corpo)"/>
                <a:ea typeface="Times New Roman" panose="02020603050405020304" pitchFamily="18" charset="0"/>
                <a:cs typeface="Times New Roman" panose="02020603050405020304" pitchFamily="18" charset="0"/>
              </a:rPr>
              <a:t>) as</a:t>
            </a:r>
            <a:endParaRPr lang="en-GB" dirty="0">
              <a:latin typeface="Calibri (Corpo)"/>
            </a:endParaRPr>
          </a:p>
        </p:txBody>
      </p:sp>
      <p:sp>
        <p:nvSpPr>
          <p:cNvPr id="3" name="Rettangolo 2">
            <a:extLst>
              <a:ext uri="{FF2B5EF4-FFF2-40B4-BE49-F238E27FC236}">
                <a16:creationId xmlns:a16="http://schemas.microsoft.com/office/drawing/2014/main" id="{D3F7D7B4-D00B-4EAB-9D92-B5EEF40A7EC0}"/>
              </a:ext>
            </a:extLst>
          </p:cNvPr>
          <p:cNvSpPr/>
          <p:nvPr/>
        </p:nvSpPr>
        <p:spPr>
          <a:xfrm>
            <a:off x="605235" y="1732508"/>
            <a:ext cx="7933530" cy="646331"/>
          </a:xfrm>
          <a:prstGeom prst="rect">
            <a:avLst/>
          </a:prstGeom>
        </p:spPr>
        <p:txBody>
          <a:bodyPr wrap="square">
            <a:spAutoFit/>
          </a:bodyPr>
          <a:lstStyle/>
          <a:p>
            <a:pPr algn="ctr"/>
            <a:r>
              <a:rPr lang="en-GB" i="1" dirty="0">
                <a:latin typeface="Calibri (Corpo)"/>
                <a:ea typeface="Times New Roman" panose="02020603050405020304" pitchFamily="18" charset="0"/>
                <a:cs typeface="Times New Roman" panose="02020603050405020304" pitchFamily="18" charset="0"/>
              </a:rPr>
              <a:t>“… a particular subclass of VR related technologies that involve the merging of real and virtual worlds.” </a:t>
            </a:r>
            <a:endParaRPr lang="en-GB" i="1" dirty="0">
              <a:latin typeface="Calibri (Corpo)"/>
            </a:endParaRPr>
          </a:p>
        </p:txBody>
      </p:sp>
      <p:pic>
        <p:nvPicPr>
          <p:cNvPr id="6" name="Picture 18">
            <a:extLst>
              <a:ext uri="{FF2B5EF4-FFF2-40B4-BE49-F238E27FC236}">
                <a16:creationId xmlns:a16="http://schemas.microsoft.com/office/drawing/2014/main" id="{2BD8EC18-1E5A-4874-B739-107C18AC83C8}"/>
              </a:ext>
            </a:extLst>
          </p:cNvPr>
          <p:cNvPicPr/>
          <p:nvPr/>
        </p:nvPicPr>
        <p:blipFill>
          <a:blip r:embed="rId2"/>
          <a:stretch>
            <a:fillRect/>
          </a:stretch>
        </p:blipFill>
        <p:spPr>
          <a:xfrm>
            <a:off x="1118848" y="2378838"/>
            <a:ext cx="6906304" cy="1956489"/>
          </a:xfrm>
          <a:prstGeom prst="rect">
            <a:avLst/>
          </a:prstGeom>
        </p:spPr>
      </p:pic>
      <p:sp>
        <p:nvSpPr>
          <p:cNvPr id="9" name="Titolo 1">
            <a:extLst>
              <a:ext uri="{FF2B5EF4-FFF2-40B4-BE49-F238E27FC236}">
                <a16:creationId xmlns:a16="http://schemas.microsoft.com/office/drawing/2014/main" id="{331971AD-F085-4A7F-B569-93B2F6E21950}"/>
              </a:ext>
            </a:extLst>
          </p:cNvPr>
          <p:cNvSpPr txBox="1">
            <a:spLocks/>
          </p:cNvSpPr>
          <p:nvPr/>
        </p:nvSpPr>
        <p:spPr>
          <a:xfrm>
            <a:off x="-504695" y="360312"/>
            <a:ext cx="7772400" cy="72720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err="1"/>
              <a:t>What</a:t>
            </a:r>
            <a:r>
              <a:rPr lang="it-IT" dirty="0"/>
              <a:t> </a:t>
            </a:r>
            <a:r>
              <a:rPr lang="it-IT" dirty="0" err="1"/>
              <a:t>is</a:t>
            </a:r>
            <a:r>
              <a:rPr lang="it-IT" dirty="0"/>
              <a:t> the Mixed Reality?</a:t>
            </a:r>
            <a:endParaRPr lang="en-GB" dirty="0"/>
          </a:p>
        </p:txBody>
      </p:sp>
      <p:pic>
        <p:nvPicPr>
          <p:cNvPr id="13" name="Immagine 12">
            <a:extLst>
              <a:ext uri="{FF2B5EF4-FFF2-40B4-BE49-F238E27FC236}">
                <a16:creationId xmlns:a16="http://schemas.microsoft.com/office/drawing/2014/main" id="{2EBD5A27-3EC3-4994-8D86-2D417A72D56E}"/>
              </a:ext>
            </a:extLst>
          </p:cNvPr>
          <p:cNvPicPr>
            <a:picLocks noChangeAspect="1"/>
          </p:cNvPicPr>
          <p:nvPr/>
        </p:nvPicPr>
        <p:blipFill rotWithShape="1">
          <a:blip r:embed="rId3"/>
          <a:srcRect l="2069" t="36349" r="2060" b="19466"/>
          <a:stretch/>
        </p:blipFill>
        <p:spPr>
          <a:xfrm>
            <a:off x="1290369" y="4335327"/>
            <a:ext cx="6906304" cy="1435158"/>
          </a:xfrm>
          <a:prstGeom prst="rect">
            <a:avLst/>
          </a:prstGeom>
        </p:spPr>
      </p:pic>
    </p:spTree>
    <p:extLst>
      <p:ext uri="{BB962C8B-B14F-4D97-AF65-F5344CB8AC3E}">
        <p14:creationId xmlns:p14="http://schemas.microsoft.com/office/powerpoint/2010/main" val="357942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B17BB23-F126-469A-B917-5CB475F8394A}"/>
              </a:ext>
            </a:extLst>
          </p:cNvPr>
          <p:cNvSpPr txBox="1">
            <a:spLocks/>
          </p:cNvSpPr>
          <p:nvPr/>
        </p:nvSpPr>
        <p:spPr>
          <a:xfrm>
            <a:off x="-59038" y="375708"/>
            <a:ext cx="6057235" cy="72720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err="1"/>
              <a:t>Why</a:t>
            </a:r>
            <a:r>
              <a:rPr lang="it-IT" dirty="0"/>
              <a:t> </a:t>
            </a:r>
            <a:r>
              <a:rPr lang="it-IT" dirty="0" err="1"/>
              <a:t>is</a:t>
            </a:r>
            <a:r>
              <a:rPr lang="it-IT" dirty="0"/>
              <a:t> </a:t>
            </a:r>
            <a:r>
              <a:rPr lang="it-IT" dirty="0" err="1"/>
              <a:t>it</a:t>
            </a:r>
            <a:r>
              <a:rPr lang="it-IT" dirty="0"/>
              <a:t> so </a:t>
            </a:r>
            <a:r>
              <a:rPr lang="it-IT" dirty="0" err="1"/>
              <a:t>important</a:t>
            </a:r>
            <a:r>
              <a:rPr lang="it-IT" dirty="0"/>
              <a:t>?</a:t>
            </a:r>
            <a:endParaRPr lang="en-GB" dirty="0"/>
          </a:p>
        </p:txBody>
      </p:sp>
      <p:sp>
        <p:nvSpPr>
          <p:cNvPr id="4" name="Rettangolo 3">
            <a:extLst>
              <a:ext uri="{FF2B5EF4-FFF2-40B4-BE49-F238E27FC236}">
                <a16:creationId xmlns:a16="http://schemas.microsoft.com/office/drawing/2014/main" id="{5B0410F7-DFDC-438B-B212-52BD51520CE2}"/>
              </a:ext>
            </a:extLst>
          </p:cNvPr>
          <p:cNvSpPr/>
          <p:nvPr/>
        </p:nvSpPr>
        <p:spPr>
          <a:xfrm>
            <a:off x="495106" y="1224938"/>
            <a:ext cx="7989902" cy="923330"/>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By </a:t>
            </a:r>
            <a:r>
              <a:rPr lang="en-GB" u="sng" dirty="0">
                <a:latin typeface="Calibri" panose="020F0502020204030204" pitchFamily="34" charset="0"/>
                <a:ea typeface="Times New Roman" panose="02020603050405020304" pitchFamily="18" charset="0"/>
                <a:cs typeface="Times New Roman" panose="02020603050405020304" pitchFamily="18" charset="0"/>
              </a:rPr>
              <a:t>adding</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b="1" dirty="0">
                <a:latin typeface="Calibri" panose="020F0502020204030204" pitchFamily="34" charset="0"/>
                <a:ea typeface="Times New Roman" panose="02020603050405020304" pitchFamily="18" charset="0"/>
                <a:cs typeface="Times New Roman" panose="02020603050405020304" pitchFamily="18" charset="0"/>
              </a:rPr>
              <a:t>virtual</a:t>
            </a:r>
            <a:r>
              <a:rPr lang="en-GB" dirty="0">
                <a:latin typeface="Calibri" panose="020F0502020204030204" pitchFamily="34" charset="0"/>
                <a:ea typeface="Times New Roman" panose="02020603050405020304" pitchFamily="18" charset="0"/>
                <a:cs typeface="Times New Roman" panose="02020603050405020304" pitchFamily="18" charset="0"/>
              </a:rPr>
              <a:t> and </a:t>
            </a:r>
            <a:r>
              <a:rPr lang="en-GB" b="1" dirty="0">
                <a:latin typeface="Calibri" panose="020F0502020204030204" pitchFamily="34" charset="0"/>
                <a:ea typeface="Times New Roman" panose="02020603050405020304" pitchFamily="18" charset="0"/>
                <a:cs typeface="Times New Roman" panose="02020603050405020304" pitchFamily="18" charset="0"/>
              </a:rPr>
              <a:t>measured cues </a:t>
            </a:r>
            <a:r>
              <a:rPr lang="en-GB" dirty="0">
                <a:latin typeface="Calibri" panose="020F0502020204030204" pitchFamily="34" charset="0"/>
                <a:ea typeface="Times New Roman" panose="02020603050405020304" pitchFamily="18" charset="0"/>
                <a:cs typeface="Times New Roman" panose="02020603050405020304" pitchFamily="18" charset="0"/>
              </a:rPr>
              <a:t>to real assets or, vice versa, real information within virtual environments enable the </a:t>
            </a:r>
            <a:r>
              <a:rPr lang="en-GB" u="sng" dirty="0">
                <a:latin typeface="Calibri" panose="020F0502020204030204" pitchFamily="34" charset="0"/>
                <a:ea typeface="Times New Roman" panose="02020603050405020304" pitchFamily="18" charset="0"/>
                <a:cs typeface="Times New Roman" panose="02020603050405020304" pitchFamily="18" charset="0"/>
              </a:rPr>
              <a:t>augmentation of human capabilities</a:t>
            </a:r>
            <a:r>
              <a:rPr lang="en-GB" dirty="0">
                <a:latin typeface="Calibri" panose="020F0502020204030204" pitchFamily="34" charset="0"/>
                <a:ea typeface="Times New Roman" panose="02020603050405020304" pitchFamily="18" charset="0"/>
                <a:cs typeface="Times New Roman" panose="02020603050405020304" pitchFamily="18" charset="0"/>
              </a:rPr>
              <a:t> that interact with a much richer information set.</a:t>
            </a:r>
          </a:p>
        </p:txBody>
      </p:sp>
      <p:sp>
        <p:nvSpPr>
          <p:cNvPr id="9" name="Rettangolo 8">
            <a:extLst>
              <a:ext uri="{FF2B5EF4-FFF2-40B4-BE49-F238E27FC236}">
                <a16:creationId xmlns:a16="http://schemas.microsoft.com/office/drawing/2014/main" id="{306FFD79-2920-44CA-8D43-A8A29CF8A0D7}"/>
              </a:ext>
            </a:extLst>
          </p:cNvPr>
          <p:cNvSpPr/>
          <p:nvPr/>
        </p:nvSpPr>
        <p:spPr>
          <a:xfrm>
            <a:off x="4819237" y="2163541"/>
            <a:ext cx="3729959" cy="1754326"/>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Augmented Reality (</a:t>
            </a:r>
            <a:r>
              <a:rPr lang="en-GB" b="1" dirty="0">
                <a:latin typeface="Calibri" panose="020F0502020204030204" pitchFamily="34" charset="0"/>
                <a:ea typeface="Times New Roman" panose="02020603050405020304" pitchFamily="18" charset="0"/>
                <a:cs typeface="Times New Roman" panose="02020603050405020304" pitchFamily="18" charset="0"/>
              </a:rPr>
              <a:t>AR</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a:t>Usually reality call for a </a:t>
            </a:r>
            <a:r>
              <a:rPr lang="en-GB" u="sng" dirty="0"/>
              <a:t>real-time</a:t>
            </a:r>
            <a:r>
              <a:rPr lang="en-GB" dirty="0"/>
              <a:t> engine able to elaborate information to feed back to a human agent operating in this context.</a:t>
            </a:r>
          </a:p>
          <a:p>
            <a:endParaRPr lang="en-GB" dirty="0"/>
          </a:p>
        </p:txBody>
      </p:sp>
      <p:sp>
        <p:nvSpPr>
          <p:cNvPr id="10" name="Rettangolo 9">
            <a:extLst>
              <a:ext uri="{FF2B5EF4-FFF2-40B4-BE49-F238E27FC236}">
                <a16:creationId xmlns:a16="http://schemas.microsoft.com/office/drawing/2014/main" id="{CFD4716D-E85A-4705-97C3-72CF311FD48E}"/>
              </a:ext>
            </a:extLst>
          </p:cNvPr>
          <p:cNvSpPr/>
          <p:nvPr/>
        </p:nvSpPr>
        <p:spPr>
          <a:xfrm>
            <a:off x="4819237" y="3674375"/>
            <a:ext cx="3729959" cy="2031325"/>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Augmented </a:t>
            </a:r>
            <a:r>
              <a:rPr lang="en-GB" dirty="0" err="1">
                <a:latin typeface="Calibri" panose="020F0502020204030204" pitchFamily="34" charset="0"/>
                <a:ea typeface="Times New Roman" panose="02020603050405020304" pitchFamily="18" charset="0"/>
                <a:cs typeface="Times New Roman" panose="02020603050405020304" pitchFamily="18" charset="0"/>
              </a:rPr>
              <a:t>Virtuality</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b="1" dirty="0">
                <a:latin typeface="Calibri" panose="020F0502020204030204" pitchFamily="34" charset="0"/>
                <a:ea typeface="Times New Roman" panose="02020603050405020304" pitchFamily="18" charset="0"/>
                <a:cs typeface="Times New Roman" panose="02020603050405020304" pitchFamily="18" charset="0"/>
              </a:rPr>
              <a:t>AV</a:t>
            </a:r>
            <a:r>
              <a:rPr lang="en-GB" dirty="0">
                <a:latin typeface="Calibri" panose="020F0502020204030204" pitchFamily="34" charset="0"/>
                <a:ea typeface="Times New Roman" panose="02020603050405020304" pitchFamily="18" charset="0"/>
                <a:cs typeface="Times New Roman" panose="02020603050405020304" pitchFamily="18" charset="0"/>
              </a:rPr>
              <a:t>):</a:t>
            </a:r>
            <a:r>
              <a:rPr lang="en-GB" dirty="0"/>
              <a:t> . Those real cues can be, in most of the applications, elaborated </a:t>
            </a:r>
            <a:r>
              <a:rPr lang="en-GB" u="sng" dirty="0"/>
              <a:t>offline</a:t>
            </a:r>
            <a:r>
              <a:rPr lang="en-GB" dirty="0"/>
              <a:t>. In the virtual domain real features regarding other human beings can be filtered, thus leading to </a:t>
            </a:r>
            <a:r>
              <a:rPr lang="en-GB" u="sng" dirty="0"/>
              <a:t>privacy friendly </a:t>
            </a:r>
            <a:r>
              <a:rPr lang="en-GB" dirty="0"/>
              <a:t>applications.</a:t>
            </a:r>
            <a:r>
              <a:rPr lang="en-GB" dirty="0">
                <a:latin typeface="Calibri" panose="020F0502020204030204" pitchFamily="34" charset="0"/>
                <a:ea typeface="Times New Roman" panose="02020603050405020304" pitchFamily="18" charset="0"/>
                <a:cs typeface="Times New Roman" panose="02020603050405020304" pitchFamily="18" charset="0"/>
              </a:rPr>
              <a:t> </a:t>
            </a:r>
            <a:endParaRPr lang="en-GB" dirty="0"/>
          </a:p>
        </p:txBody>
      </p:sp>
      <p:sp>
        <p:nvSpPr>
          <p:cNvPr id="11" name="Rettangolo 10">
            <a:extLst>
              <a:ext uri="{FF2B5EF4-FFF2-40B4-BE49-F238E27FC236}">
                <a16:creationId xmlns:a16="http://schemas.microsoft.com/office/drawing/2014/main" id="{3791EB23-AEB3-4830-8EFE-2F8C713620FF}"/>
              </a:ext>
            </a:extLst>
          </p:cNvPr>
          <p:cNvSpPr/>
          <p:nvPr/>
        </p:nvSpPr>
        <p:spPr>
          <a:xfrm>
            <a:off x="897447" y="5718615"/>
            <a:ext cx="3234342" cy="307777"/>
          </a:xfrm>
          <a:prstGeom prst="rect">
            <a:avLst/>
          </a:prstGeom>
        </p:spPr>
        <p:txBody>
          <a:bodyPr wrap="square">
            <a:spAutoFit/>
          </a:bodyPr>
          <a:lstStyle/>
          <a:p>
            <a:pPr algn="just"/>
            <a:r>
              <a:rPr lang="en-GB" sz="1400" i="1" dirty="0">
                <a:latin typeface="Calibri" panose="020F0502020204030204" pitchFamily="34" charset="0"/>
                <a:ea typeface="Times New Roman" panose="02020603050405020304" pitchFamily="18" charset="0"/>
                <a:cs typeface="Times New Roman" panose="02020603050405020304" pitchFamily="18" charset="0"/>
              </a:rPr>
              <a:t>Example of Augmented Reality (</a:t>
            </a:r>
            <a:r>
              <a:rPr lang="en-GB" sz="1400" b="1" i="1" dirty="0">
                <a:latin typeface="Calibri" panose="020F0502020204030204" pitchFamily="34" charset="0"/>
                <a:ea typeface="Times New Roman" panose="02020603050405020304" pitchFamily="18" charset="0"/>
                <a:cs typeface="Times New Roman" panose="02020603050405020304" pitchFamily="18" charset="0"/>
              </a:rPr>
              <a:t>AR</a:t>
            </a:r>
            <a:r>
              <a:rPr lang="en-GB" sz="1400" i="1" dirty="0">
                <a:latin typeface="Calibri" panose="020F0502020204030204" pitchFamily="34" charset="0"/>
                <a:ea typeface="Times New Roman" panose="02020603050405020304" pitchFamily="18" charset="0"/>
                <a:cs typeface="Times New Roman" panose="02020603050405020304" pitchFamily="18" charset="0"/>
              </a:rPr>
              <a:t>) loop</a:t>
            </a:r>
            <a:endParaRPr lang="en-GB" sz="1400" i="1" dirty="0"/>
          </a:p>
        </p:txBody>
      </p:sp>
      <p:pic>
        <p:nvPicPr>
          <p:cNvPr id="3" name="Immagine 2" descr="Immagine che contiene testo, mappa&#10;&#10;Descrizione generata automaticamente">
            <a:extLst>
              <a:ext uri="{FF2B5EF4-FFF2-40B4-BE49-F238E27FC236}">
                <a16:creationId xmlns:a16="http://schemas.microsoft.com/office/drawing/2014/main" id="{A76F69B9-B628-433F-8D07-420E16EBE4AD}"/>
              </a:ext>
            </a:extLst>
          </p:cNvPr>
          <p:cNvPicPr>
            <a:picLocks noChangeAspect="1"/>
          </p:cNvPicPr>
          <p:nvPr/>
        </p:nvPicPr>
        <p:blipFill>
          <a:blip r:embed="rId2"/>
          <a:stretch>
            <a:fillRect/>
          </a:stretch>
        </p:blipFill>
        <p:spPr>
          <a:xfrm>
            <a:off x="366000" y="2163541"/>
            <a:ext cx="4294777" cy="3474088"/>
          </a:xfrm>
          <a:prstGeom prst="rect">
            <a:avLst/>
          </a:prstGeom>
        </p:spPr>
      </p:pic>
    </p:spTree>
    <p:extLst>
      <p:ext uri="{BB962C8B-B14F-4D97-AF65-F5344CB8AC3E}">
        <p14:creationId xmlns:p14="http://schemas.microsoft.com/office/powerpoint/2010/main" val="387430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C9AC19E-6371-445A-AEB0-813C4B547B56}"/>
              </a:ext>
            </a:extLst>
          </p:cNvPr>
          <p:cNvSpPr/>
          <p:nvPr/>
        </p:nvSpPr>
        <p:spPr>
          <a:xfrm>
            <a:off x="679453" y="910439"/>
            <a:ext cx="6147786" cy="464871"/>
          </a:xfrm>
          <a:prstGeom prst="rect">
            <a:avLst/>
          </a:prstGeom>
        </p:spPr>
        <p:txBody>
          <a:bodyPr wrap="square">
            <a:spAutoFit/>
          </a:bodyPr>
          <a:lstStyle/>
          <a:p>
            <a:pPr>
              <a:lnSpc>
                <a:spcPct val="150000"/>
              </a:lnSpc>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The Pattern of neuropsychological functions comprises:</a:t>
            </a:r>
          </a:p>
        </p:txBody>
      </p:sp>
      <p:pic>
        <p:nvPicPr>
          <p:cNvPr id="9" name="Segnaposto contenuto 5">
            <a:extLst>
              <a:ext uri="{FF2B5EF4-FFF2-40B4-BE49-F238E27FC236}">
                <a16:creationId xmlns:a16="http://schemas.microsoft.com/office/drawing/2014/main" id="{883E0210-8BB9-4296-B15D-2C60A6E0DCD0}"/>
              </a:ext>
            </a:extLst>
          </p:cNvPr>
          <p:cNvPicPr>
            <a:picLocks noGrp="1" noChangeAspect="1"/>
          </p:cNvPicPr>
          <p:nvPr>
            <p:ph idx="1"/>
          </p:nvPr>
        </p:nvPicPr>
        <p:blipFill>
          <a:blip r:embed="rId2"/>
          <a:stretch>
            <a:fillRect/>
          </a:stretch>
        </p:blipFill>
        <p:spPr>
          <a:xfrm>
            <a:off x="3034894" y="1997346"/>
            <a:ext cx="3364992" cy="2922736"/>
          </a:xfrm>
        </p:spPr>
      </p:pic>
      <p:sp>
        <p:nvSpPr>
          <p:cNvPr id="10" name="Rettangolo 9">
            <a:extLst>
              <a:ext uri="{FF2B5EF4-FFF2-40B4-BE49-F238E27FC236}">
                <a16:creationId xmlns:a16="http://schemas.microsoft.com/office/drawing/2014/main" id="{4534F6EA-23CE-42FE-B97F-83BE5487237B}"/>
              </a:ext>
            </a:extLst>
          </p:cNvPr>
          <p:cNvSpPr/>
          <p:nvPr/>
        </p:nvSpPr>
        <p:spPr>
          <a:xfrm>
            <a:off x="1650236" y="5071464"/>
            <a:ext cx="5843528" cy="523220"/>
          </a:xfrm>
          <a:prstGeom prst="rect">
            <a:avLst/>
          </a:prstGeom>
        </p:spPr>
        <p:txBody>
          <a:bodyPr wrap="square">
            <a:spAutoFit/>
          </a:bodyPr>
          <a:lstStyle/>
          <a:p>
            <a:r>
              <a:rPr lang="en-US" sz="2800" dirty="0">
                <a:latin typeface="+mj-lt"/>
              </a:rPr>
              <a:t>How can MR enhance these functions?</a:t>
            </a:r>
            <a:endParaRPr lang="en-GB" sz="2800" dirty="0">
              <a:latin typeface="+mj-lt"/>
            </a:endParaRPr>
          </a:p>
        </p:txBody>
      </p:sp>
      <p:sp>
        <p:nvSpPr>
          <p:cNvPr id="15" name="Rettangolo 14">
            <a:extLst>
              <a:ext uri="{FF2B5EF4-FFF2-40B4-BE49-F238E27FC236}">
                <a16:creationId xmlns:a16="http://schemas.microsoft.com/office/drawing/2014/main" id="{39FFF22E-CC55-4F69-B3C2-3D6A3C0CB763}"/>
              </a:ext>
            </a:extLst>
          </p:cNvPr>
          <p:cNvSpPr/>
          <p:nvPr/>
        </p:nvSpPr>
        <p:spPr>
          <a:xfrm>
            <a:off x="380365" y="264108"/>
            <a:ext cx="8834755" cy="646331"/>
          </a:xfrm>
          <a:prstGeom prst="rect">
            <a:avLst/>
          </a:prstGeom>
        </p:spPr>
        <p:txBody>
          <a:bodyPr wrap="square">
            <a:spAutoFit/>
          </a:bodyPr>
          <a:lstStyle/>
          <a:p>
            <a:pPr>
              <a:spcBef>
                <a:spcPts val="1200"/>
              </a:spcBef>
              <a:spcAft>
                <a:spcPts val="0"/>
              </a:spcAft>
            </a:pPr>
            <a:r>
              <a:rPr lang="en-GB" sz="3600" kern="0" dirty="0">
                <a:latin typeface="Calibri (Titoli)"/>
                <a:ea typeface="Times New Roman" panose="02020603050405020304" pitchFamily="18" charset="0"/>
                <a:cs typeface="Times New Roman" panose="02020603050405020304" pitchFamily="18" charset="0"/>
              </a:rPr>
              <a:t>Mixed Reality to enhance human capabilities</a:t>
            </a:r>
          </a:p>
        </p:txBody>
      </p:sp>
      <p:sp>
        <p:nvSpPr>
          <p:cNvPr id="16" name="Rettangolo 15">
            <a:extLst>
              <a:ext uri="{FF2B5EF4-FFF2-40B4-BE49-F238E27FC236}">
                <a16:creationId xmlns:a16="http://schemas.microsoft.com/office/drawing/2014/main" id="{3CAA90B0-12CF-4697-9993-36F4BFBD266F}"/>
              </a:ext>
            </a:extLst>
          </p:cNvPr>
          <p:cNvSpPr/>
          <p:nvPr/>
        </p:nvSpPr>
        <p:spPr>
          <a:xfrm>
            <a:off x="6602894" y="4052006"/>
            <a:ext cx="1518301" cy="464871"/>
          </a:xfrm>
          <a:prstGeom prst="rect">
            <a:avLst/>
          </a:prstGeom>
        </p:spPr>
        <p:txBody>
          <a:bodyPr wrap="none">
            <a:spAutoFit/>
          </a:bodyPr>
          <a:lstStyle/>
          <a:p>
            <a:pPr>
              <a:lnSpc>
                <a:spcPct val="150000"/>
              </a:lnSpc>
            </a:pPr>
            <a:r>
              <a:rPr lang="en-GB" b="1" dirty="0">
                <a:latin typeface="Calibri" panose="020F0502020204030204" pitchFamily="34" charset="0"/>
                <a:ea typeface="Times New Roman" panose="02020603050405020304" pitchFamily="18" charset="0"/>
                <a:cs typeface="Times New Roman" panose="02020603050405020304" pitchFamily="18" charset="0"/>
              </a:rPr>
              <a:t>1. Orientation</a:t>
            </a:r>
          </a:p>
        </p:txBody>
      </p:sp>
      <p:sp>
        <p:nvSpPr>
          <p:cNvPr id="17" name="Rettangolo 16">
            <a:extLst>
              <a:ext uri="{FF2B5EF4-FFF2-40B4-BE49-F238E27FC236}">
                <a16:creationId xmlns:a16="http://schemas.microsoft.com/office/drawing/2014/main" id="{18020178-2E36-4B6C-9CC6-3E1673BCC445}"/>
              </a:ext>
            </a:extLst>
          </p:cNvPr>
          <p:cNvSpPr/>
          <p:nvPr/>
        </p:nvSpPr>
        <p:spPr>
          <a:xfrm>
            <a:off x="4105684" y="1408579"/>
            <a:ext cx="1124026" cy="464871"/>
          </a:xfrm>
          <a:prstGeom prst="rect">
            <a:avLst/>
          </a:prstGeom>
        </p:spPr>
        <p:txBody>
          <a:bodyPr wrap="none">
            <a:spAutoFit/>
          </a:bodyPr>
          <a:lstStyle/>
          <a:p>
            <a:pPr lvl="0">
              <a:lnSpc>
                <a:spcPct val="150000"/>
              </a:lnSpc>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7. Motion</a:t>
            </a:r>
          </a:p>
        </p:txBody>
      </p:sp>
      <p:sp>
        <p:nvSpPr>
          <p:cNvPr id="18" name="Rettangolo 17">
            <a:extLst>
              <a:ext uri="{FF2B5EF4-FFF2-40B4-BE49-F238E27FC236}">
                <a16:creationId xmlns:a16="http://schemas.microsoft.com/office/drawing/2014/main" id="{6F12EF94-D7A0-4832-AE14-D027DB12028A}"/>
              </a:ext>
            </a:extLst>
          </p:cNvPr>
          <p:cNvSpPr/>
          <p:nvPr/>
        </p:nvSpPr>
        <p:spPr>
          <a:xfrm>
            <a:off x="6222660" y="1997346"/>
            <a:ext cx="2080057" cy="464871"/>
          </a:xfrm>
          <a:prstGeom prst="rect">
            <a:avLst/>
          </a:prstGeom>
        </p:spPr>
        <p:txBody>
          <a:bodyPr wrap="none">
            <a:spAutoFit/>
          </a:bodyPr>
          <a:lstStyle/>
          <a:p>
            <a:pPr>
              <a:lnSpc>
                <a:spcPct val="150000"/>
              </a:lnSpc>
            </a:pPr>
            <a:r>
              <a:rPr lang="en-GB" b="1" dirty="0">
                <a:latin typeface="Calibri" panose="020F0502020204030204" pitchFamily="34" charset="0"/>
                <a:ea typeface="Times New Roman" panose="02020603050405020304" pitchFamily="18" charset="0"/>
                <a:cs typeface="Times New Roman" panose="02020603050405020304" pitchFamily="18" charset="0"/>
              </a:rPr>
              <a:t>6. Visual perception</a:t>
            </a:r>
          </a:p>
        </p:txBody>
      </p:sp>
      <p:sp>
        <p:nvSpPr>
          <p:cNvPr id="19" name="Rettangolo 18">
            <a:extLst>
              <a:ext uri="{FF2B5EF4-FFF2-40B4-BE49-F238E27FC236}">
                <a16:creationId xmlns:a16="http://schemas.microsoft.com/office/drawing/2014/main" id="{280D8A53-3C94-41D1-B040-B7366137A51A}"/>
              </a:ext>
            </a:extLst>
          </p:cNvPr>
          <p:cNvSpPr/>
          <p:nvPr/>
        </p:nvSpPr>
        <p:spPr>
          <a:xfrm>
            <a:off x="2322359" y="4390535"/>
            <a:ext cx="1306448" cy="464871"/>
          </a:xfrm>
          <a:prstGeom prst="rect">
            <a:avLst/>
          </a:prstGeom>
        </p:spPr>
        <p:txBody>
          <a:bodyPr wrap="none">
            <a:spAutoFit/>
          </a:bodyPr>
          <a:lstStyle/>
          <a:p>
            <a:pPr lvl="0">
              <a:lnSpc>
                <a:spcPct val="150000"/>
              </a:lnSpc>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5. Language</a:t>
            </a:r>
          </a:p>
        </p:txBody>
      </p:sp>
      <p:sp>
        <p:nvSpPr>
          <p:cNvPr id="20" name="Rettangolo 19">
            <a:extLst>
              <a:ext uri="{FF2B5EF4-FFF2-40B4-BE49-F238E27FC236}">
                <a16:creationId xmlns:a16="http://schemas.microsoft.com/office/drawing/2014/main" id="{DE14B94D-837D-4CDD-B05B-336F1CD943FD}"/>
              </a:ext>
            </a:extLst>
          </p:cNvPr>
          <p:cNvSpPr/>
          <p:nvPr/>
        </p:nvSpPr>
        <p:spPr>
          <a:xfrm>
            <a:off x="485090" y="2646440"/>
            <a:ext cx="2265748" cy="464871"/>
          </a:xfrm>
          <a:prstGeom prst="rect">
            <a:avLst/>
          </a:prstGeom>
        </p:spPr>
        <p:txBody>
          <a:bodyPr wrap="none">
            <a:spAutoFit/>
          </a:bodyPr>
          <a:lstStyle/>
          <a:p>
            <a:pPr lvl="0">
              <a:lnSpc>
                <a:spcPct val="150000"/>
              </a:lnSpc>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4. Executive functions</a:t>
            </a:r>
          </a:p>
        </p:txBody>
      </p:sp>
      <p:sp>
        <p:nvSpPr>
          <p:cNvPr id="21" name="Rettangolo 20">
            <a:extLst>
              <a:ext uri="{FF2B5EF4-FFF2-40B4-BE49-F238E27FC236}">
                <a16:creationId xmlns:a16="http://schemas.microsoft.com/office/drawing/2014/main" id="{355E1D33-842B-46C3-A9A1-3B900821005C}"/>
              </a:ext>
            </a:extLst>
          </p:cNvPr>
          <p:cNvSpPr/>
          <p:nvPr/>
        </p:nvSpPr>
        <p:spPr>
          <a:xfrm>
            <a:off x="1343453" y="3587135"/>
            <a:ext cx="1235659" cy="464871"/>
          </a:xfrm>
          <a:prstGeom prst="rect">
            <a:avLst/>
          </a:prstGeom>
        </p:spPr>
        <p:txBody>
          <a:bodyPr wrap="none">
            <a:spAutoFit/>
          </a:bodyPr>
          <a:lstStyle/>
          <a:p>
            <a:pPr>
              <a:lnSpc>
                <a:spcPct val="150000"/>
              </a:lnSpc>
            </a:pPr>
            <a:r>
              <a:rPr lang="en-GB" b="1" dirty="0">
                <a:latin typeface="Calibri" panose="020F0502020204030204" pitchFamily="34" charset="0"/>
                <a:ea typeface="Times New Roman" panose="02020603050405020304" pitchFamily="18" charset="0"/>
                <a:cs typeface="Times New Roman" panose="02020603050405020304" pitchFamily="18" charset="0"/>
              </a:rPr>
              <a:t>3. Memory</a:t>
            </a:r>
          </a:p>
        </p:txBody>
      </p:sp>
      <p:sp>
        <p:nvSpPr>
          <p:cNvPr id="22" name="Rettangolo 21">
            <a:extLst>
              <a:ext uri="{FF2B5EF4-FFF2-40B4-BE49-F238E27FC236}">
                <a16:creationId xmlns:a16="http://schemas.microsoft.com/office/drawing/2014/main" id="{105776D9-A72F-4CD7-964D-FF469157960F}"/>
              </a:ext>
            </a:extLst>
          </p:cNvPr>
          <p:cNvSpPr/>
          <p:nvPr/>
        </p:nvSpPr>
        <p:spPr>
          <a:xfrm>
            <a:off x="1842722" y="1675886"/>
            <a:ext cx="1322478" cy="464871"/>
          </a:xfrm>
          <a:prstGeom prst="rect">
            <a:avLst/>
          </a:prstGeom>
        </p:spPr>
        <p:txBody>
          <a:bodyPr wrap="none">
            <a:spAutoFit/>
          </a:bodyPr>
          <a:lstStyle/>
          <a:p>
            <a:pPr>
              <a:lnSpc>
                <a:spcPct val="150000"/>
              </a:lnSpc>
            </a:pPr>
            <a:r>
              <a:rPr lang="en-GB" b="1" dirty="0">
                <a:latin typeface="Calibri" panose="020F0502020204030204" pitchFamily="34" charset="0"/>
                <a:ea typeface="Times New Roman" panose="02020603050405020304" pitchFamily="18" charset="0"/>
                <a:cs typeface="Times New Roman" panose="02020603050405020304" pitchFamily="18" charset="0"/>
              </a:rPr>
              <a:t>2. Attention</a:t>
            </a:r>
          </a:p>
        </p:txBody>
      </p:sp>
    </p:spTree>
    <p:extLst>
      <p:ext uri="{BB962C8B-B14F-4D97-AF65-F5344CB8AC3E}">
        <p14:creationId xmlns:p14="http://schemas.microsoft.com/office/powerpoint/2010/main" val="386924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4" descr="Immagine che contiene screenshot&#10;&#10;Descrizione generata automaticamente">
            <a:extLst>
              <a:ext uri="{FF2B5EF4-FFF2-40B4-BE49-F238E27FC236}">
                <a16:creationId xmlns:a16="http://schemas.microsoft.com/office/drawing/2014/main" id="{4B4AC374-05F2-4C2A-9C20-F3C03705FAA5}"/>
              </a:ext>
            </a:extLst>
          </p:cNvPr>
          <p:cNvPicPr>
            <a:picLocks noGrp="1" noChangeAspect="1"/>
          </p:cNvPicPr>
          <p:nvPr>
            <p:ph idx="1"/>
          </p:nvPr>
        </p:nvPicPr>
        <p:blipFill rotWithShape="1">
          <a:blip r:embed="rId2"/>
          <a:srcRect l="13251" r="19136"/>
          <a:stretch/>
        </p:blipFill>
        <p:spPr>
          <a:xfrm>
            <a:off x="945332" y="858186"/>
            <a:ext cx="7253336" cy="2099490"/>
          </a:xfrm>
        </p:spPr>
      </p:pic>
      <p:sp>
        <p:nvSpPr>
          <p:cNvPr id="9" name="Rettangolo 8">
            <a:extLst>
              <a:ext uri="{FF2B5EF4-FFF2-40B4-BE49-F238E27FC236}">
                <a16:creationId xmlns:a16="http://schemas.microsoft.com/office/drawing/2014/main" id="{060072B8-2A20-4637-B17B-A403069220DD}"/>
              </a:ext>
            </a:extLst>
          </p:cNvPr>
          <p:cNvSpPr/>
          <p:nvPr/>
        </p:nvSpPr>
        <p:spPr>
          <a:xfrm>
            <a:off x="598108" y="3685162"/>
            <a:ext cx="8017572" cy="1477328"/>
          </a:xfrm>
          <a:prstGeom prst="rect">
            <a:avLst/>
          </a:prstGeom>
        </p:spPr>
        <p:txBody>
          <a:bodyPr wrap="square">
            <a:spAutoFit/>
          </a:bodyPr>
          <a:lstStyle/>
          <a:p>
            <a:pPr algn="just"/>
            <a:r>
              <a:rPr lang="en-US" dirty="0"/>
              <a:t>Using AR, it is possible to combine </a:t>
            </a:r>
            <a:r>
              <a:rPr lang="en-US" b="1" dirty="0"/>
              <a:t>environmental data </a:t>
            </a:r>
            <a:r>
              <a:rPr lang="en-US" dirty="0"/>
              <a:t>(via local maps, other users annotated information, </a:t>
            </a:r>
            <a:r>
              <a:rPr lang="en-US" dirty="0" err="1"/>
              <a:t>etc</a:t>
            </a:r>
            <a:r>
              <a:rPr lang="en-US" dirty="0"/>
              <a:t>) with </a:t>
            </a:r>
            <a:r>
              <a:rPr lang="en-US" b="1" dirty="0"/>
              <a:t>user location </a:t>
            </a:r>
            <a:r>
              <a:rPr lang="en-US" dirty="0"/>
              <a:t>(via GPS) </a:t>
            </a:r>
            <a:r>
              <a:rPr lang="en-US" b="1" dirty="0"/>
              <a:t>with path planning </a:t>
            </a:r>
            <a:r>
              <a:rPr lang="en-US" dirty="0"/>
              <a:t>to show to a user the way to follow in real time.</a:t>
            </a:r>
          </a:p>
          <a:p>
            <a:pPr algn="just"/>
            <a:endParaRPr lang="en-US" dirty="0"/>
          </a:p>
          <a:p>
            <a:pPr algn="just"/>
            <a:r>
              <a:rPr lang="en-US" dirty="0"/>
              <a:t>Several kind of stimuli can be fed back following the proper timeline.</a:t>
            </a:r>
            <a:endParaRPr lang="en-GB" dirty="0"/>
          </a:p>
        </p:txBody>
      </p:sp>
      <p:sp>
        <p:nvSpPr>
          <p:cNvPr id="10" name="Rettangolo 9">
            <a:extLst>
              <a:ext uri="{FF2B5EF4-FFF2-40B4-BE49-F238E27FC236}">
                <a16:creationId xmlns:a16="http://schemas.microsoft.com/office/drawing/2014/main" id="{CA53D439-AB58-4173-87E9-A2F39348A7B7}"/>
              </a:ext>
            </a:extLst>
          </p:cNvPr>
          <p:cNvSpPr/>
          <p:nvPr/>
        </p:nvSpPr>
        <p:spPr>
          <a:xfrm>
            <a:off x="543560" y="3135496"/>
            <a:ext cx="4572000" cy="369332"/>
          </a:xfrm>
          <a:prstGeom prst="rect">
            <a:avLst/>
          </a:prstGeom>
        </p:spPr>
        <p:txBody>
          <a:bodyPr>
            <a:spAutoFit/>
          </a:bodyPr>
          <a:lstStyle/>
          <a:p>
            <a:r>
              <a:rPr lang="en-US" b="1" dirty="0"/>
              <a:t>Possible enhancement with MR:</a:t>
            </a:r>
            <a:endParaRPr lang="en-GB" b="1" dirty="0"/>
          </a:p>
        </p:txBody>
      </p:sp>
      <p:sp>
        <p:nvSpPr>
          <p:cNvPr id="14" name="Rettangolo 13">
            <a:extLst>
              <a:ext uri="{FF2B5EF4-FFF2-40B4-BE49-F238E27FC236}">
                <a16:creationId xmlns:a16="http://schemas.microsoft.com/office/drawing/2014/main" id="{4A5E204D-AE43-4CFA-A693-1D714D714720}"/>
              </a:ext>
            </a:extLst>
          </p:cNvPr>
          <p:cNvSpPr/>
          <p:nvPr/>
        </p:nvSpPr>
        <p:spPr>
          <a:xfrm>
            <a:off x="543560" y="307938"/>
            <a:ext cx="3810402"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1. Orientation</a:t>
            </a:r>
          </a:p>
        </p:txBody>
      </p:sp>
    </p:spTree>
    <p:extLst>
      <p:ext uri="{BB962C8B-B14F-4D97-AF65-F5344CB8AC3E}">
        <p14:creationId xmlns:p14="http://schemas.microsoft.com/office/powerpoint/2010/main" val="599083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2B514375-BC74-42FC-BE23-4791A839E6C4}"/>
              </a:ext>
            </a:extLst>
          </p:cNvPr>
          <p:cNvSpPr/>
          <p:nvPr/>
        </p:nvSpPr>
        <p:spPr>
          <a:xfrm>
            <a:off x="457120" y="501134"/>
            <a:ext cx="4673715" cy="369332"/>
          </a:xfrm>
          <a:prstGeom prst="rect">
            <a:avLst/>
          </a:prstGeom>
        </p:spPr>
        <p:txBody>
          <a:bodyPr wrap="none">
            <a:spAutoFit/>
          </a:bodyPr>
          <a:lstStyle/>
          <a:p>
            <a:r>
              <a:rPr lang="en-US" dirty="0"/>
              <a:t>An </a:t>
            </a:r>
            <a:r>
              <a:rPr lang="en-US" u="sng" dirty="0"/>
              <a:t>example</a:t>
            </a:r>
            <a:r>
              <a:rPr lang="en-US" dirty="0"/>
              <a:t> is </a:t>
            </a:r>
            <a:r>
              <a:rPr lang="en-US" i="1" dirty="0"/>
              <a:t>the new AR tool in Google Maps.</a:t>
            </a:r>
            <a:endParaRPr lang="en-GB" i="1" dirty="0"/>
          </a:p>
        </p:txBody>
      </p:sp>
      <p:sp>
        <p:nvSpPr>
          <p:cNvPr id="8" name="Rettangolo 7">
            <a:extLst>
              <a:ext uri="{FF2B5EF4-FFF2-40B4-BE49-F238E27FC236}">
                <a16:creationId xmlns:a16="http://schemas.microsoft.com/office/drawing/2014/main" id="{6A405E38-9284-4BBA-80BC-A0D78153A6E6}"/>
              </a:ext>
            </a:extLst>
          </p:cNvPr>
          <p:cNvSpPr/>
          <p:nvPr/>
        </p:nvSpPr>
        <p:spPr>
          <a:xfrm>
            <a:off x="4647517" y="1073978"/>
            <a:ext cx="3799759" cy="1477328"/>
          </a:xfrm>
          <a:prstGeom prst="rect">
            <a:avLst/>
          </a:prstGeom>
        </p:spPr>
        <p:txBody>
          <a:bodyPr wrap="square">
            <a:spAutoFit/>
          </a:bodyPr>
          <a:lstStyle/>
          <a:p>
            <a:pPr algn="just"/>
            <a:r>
              <a:rPr lang="en-US" dirty="0"/>
              <a:t>Using AR, it is possible to combine street view data with GPS position and your phone's camera to determine exactly where you are and what direction you are facing.</a:t>
            </a:r>
          </a:p>
        </p:txBody>
      </p:sp>
      <p:pic>
        <p:nvPicPr>
          <p:cNvPr id="9" name="Picture 4">
            <a:extLst>
              <a:ext uri="{FF2B5EF4-FFF2-40B4-BE49-F238E27FC236}">
                <a16:creationId xmlns:a16="http://schemas.microsoft.com/office/drawing/2014/main" id="{CE3F73B1-2D43-4D00-A62C-24869F4DD0DE}"/>
              </a:ext>
            </a:extLst>
          </p:cNvPr>
          <p:cNvPicPr>
            <a:picLocks noChangeAspect="1"/>
          </p:cNvPicPr>
          <p:nvPr/>
        </p:nvPicPr>
        <p:blipFill>
          <a:blip r:embed="rId2"/>
          <a:stretch>
            <a:fillRect/>
          </a:stretch>
        </p:blipFill>
        <p:spPr>
          <a:xfrm>
            <a:off x="517428" y="1073978"/>
            <a:ext cx="3979057" cy="2984293"/>
          </a:xfrm>
          <a:prstGeom prst="rect">
            <a:avLst/>
          </a:prstGeom>
        </p:spPr>
      </p:pic>
      <p:sp>
        <p:nvSpPr>
          <p:cNvPr id="10" name="TextBox 5">
            <a:extLst>
              <a:ext uri="{FF2B5EF4-FFF2-40B4-BE49-F238E27FC236}">
                <a16:creationId xmlns:a16="http://schemas.microsoft.com/office/drawing/2014/main" id="{7985694F-3B14-41AF-90C3-0A6BCA47616A}"/>
              </a:ext>
            </a:extLst>
          </p:cNvPr>
          <p:cNvSpPr txBox="1"/>
          <p:nvPr/>
        </p:nvSpPr>
        <p:spPr>
          <a:xfrm>
            <a:off x="965018" y="4503347"/>
            <a:ext cx="7213963" cy="369332"/>
          </a:xfrm>
          <a:prstGeom prst="rect">
            <a:avLst/>
          </a:prstGeom>
          <a:noFill/>
        </p:spPr>
        <p:txBody>
          <a:bodyPr wrap="none" rtlCol="0">
            <a:spAutoFit/>
          </a:bodyPr>
          <a:lstStyle/>
          <a:p>
            <a:r>
              <a:rPr lang="en-GB" dirty="0">
                <a:hlinkClick r:id="rId3"/>
              </a:rPr>
              <a:t>https://www.digitaltrends.com/mobile/how-to-use-ar-mode-google-maps/</a:t>
            </a:r>
            <a:r>
              <a:rPr lang="en-GB" dirty="0"/>
              <a:t> </a:t>
            </a:r>
          </a:p>
        </p:txBody>
      </p:sp>
    </p:spTree>
    <p:extLst>
      <p:ext uri="{BB962C8B-B14F-4D97-AF65-F5344CB8AC3E}">
        <p14:creationId xmlns:p14="http://schemas.microsoft.com/office/powerpoint/2010/main" val="109475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FFE168B7-3569-4A98-9D96-717D3F23FF35}"/>
              </a:ext>
            </a:extLst>
          </p:cNvPr>
          <p:cNvPicPr>
            <a:picLocks noChangeAspect="1"/>
          </p:cNvPicPr>
          <p:nvPr/>
        </p:nvPicPr>
        <p:blipFill rotWithShape="1">
          <a:blip r:embed="rId2"/>
          <a:srcRect l="12495" r="18934"/>
          <a:stretch/>
        </p:blipFill>
        <p:spPr>
          <a:xfrm>
            <a:off x="931766" y="926329"/>
            <a:ext cx="7280467" cy="2665772"/>
          </a:xfrm>
          <a:prstGeom prst="rect">
            <a:avLst/>
          </a:prstGeom>
        </p:spPr>
      </p:pic>
      <p:sp>
        <p:nvSpPr>
          <p:cNvPr id="12" name="Rettangolo 11">
            <a:extLst>
              <a:ext uri="{FF2B5EF4-FFF2-40B4-BE49-F238E27FC236}">
                <a16:creationId xmlns:a16="http://schemas.microsoft.com/office/drawing/2014/main" id="{97BE21CA-FA57-49DC-BD32-1DFE7CBC1CBF}"/>
              </a:ext>
            </a:extLst>
          </p:cNvPr>
          <p:cNvSpPr/>
          <p:nvPr/>
        </p:nvSpPr>
        <p:spPr>
          <a:xfrm>
            <a:off x="581660" y="4213675"/>
            <a:ext cx="7980680" cy="1754326"/>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MR can provide </a:t>
            </a:r>
            <a:r>
              <a:rPr lang="en-GB" b="1" i="1" dirty="0">
                <a:latin typeface="Calibri" panose="020F0502020204030204" pitchFamily="34" charset="0"/>
                <a:ea typeface="Times New Roman" panose="02020603050405020304" pitchFamily="18" charset="0"/>
                <a:cs typeface="Times New Roman" panose="02020603050405020304" pitchFamily="18" charset="0"/>
              </a:rPr>
              <a:t>specific stimuli</a:t>
            </a:r>
            <a:r>
              <a:rPr lang="en-GB" dirty="0">
                <a:latin typeface="Calibri" panose="020F0502020204030204" pitchFamily="34" charset="0"/>
                <a:ea typeface="Times New Roman" panose="02020603050405020304" pitchFamily="18" charset="0"/>
                <a:cs typeface="Times New Roman" panose="02020603050405020304" pitchFamily="18" charset="0"/>
              </a:rPr>
              <a:t> to trigger a proper reaction in time.</a:t>
            </a:r>
          </a:p>
          <a:p>
            <a:pPr algn="just"/>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As an </a:t>
            </a:r>
            <a:r>
              <a:rPr lang="en-GB" u="sng" dirty="0">
                <a:latin typeface="Calibri" panose="020F0502020204030204" pitchFamily="34" charset="0"/>
                <a:ea typeface="Times New Roman" panose="02020603050405020304" pitchFamily="18" charset="0"/>
                <a:cs typeface="Times New Roman" panose="02020603050405020304" pitchFamily="18" charset="0"/>
              </a:rPr>
              <a:t>example</a:t>
            </a:r>
            <a:r>
              <a:rPr lang="en-GB" dirty="0">
                <a:latin typeface="Calibri" panose="020F0502020204030204" pitchFamily="34" charset="0"/>
                <a:ea typeface="Times New Roman" panose="02020603050405020304" pitchFamily="18" charset="0"/>
                <a:cs typeface="Times New Roman" panose="02020603050405020304" pitchFamily="18" charset="0"/>
              </a:rPr>
              <a:t>, in assistive guidance systems for intelligent vehicles, a </a:t>
            </a:r>
            <a:r>
              <a:rPr lang="en-GB" dirty="0" err="1">
                <a:latin typeface="Calibri" panose="020F0502020204030204" pitchFamily="34" charset="0"/>
                <a:ea typeface="Times New Roman" panose="02020603050405020304" pitchFamily="18" charset="0"/>
                <a:cs typeface="Times New Roman" panose="02020603050405020304" pitchFamily="18" charset="0"/>
              </a:rPr>
              <a:t>ToF</a:t>
            </a:r>
            <a:r>
              <a:rPr lang="en-GB" dirty="0">
                <a:latin typeface="Calibri" panose="020F0502020204030204" pitchFamily="34" charset="0"/>
                <a:ea typeface="Times New Roman" panose="02020603050405020304" pitchFamily="18" charset="0"/>
                <a:cs typeface="Times New Roman" panose="02020603050405020304" pitchFamily="18" charset="0"/>
              </a:rPr>
              <a:t> (Time of Flight camera) is able to sense the presence of pedestrians crossing the road. </a:t>
            </a:r>
          </a:p>
          <a:p>
            <a:pPr algn="just"/>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MR is then used via haptic feedbacks on the acceleration pedal.</a:t>
            </a:r>
            <a:endParaRPr lang="en-GB" dirty="0"/>
          </a:p>
        </p:txBody>
      </p:sp>
      <p:sp>
        <p:nvSpPr>
          <p:cNvPr id="13" name="Rettangolo 12">
            <a:extLst>
              <a:ext uri="{FF2B5EF4-FFF2-40B4-BE49-F238E27FC236}">
                <a16:creationId xmlns:a16="http://schemas.microsoft.com/office/drawing/2014/main" id="{79B6070E-42C1-4A57-A203-8E29DD17FE7A}"/>
              </a:ext>
            </a:extLst>
          </p:cNvPr>
          <p:cNvSpPr/>
          <p:nvPr/>
        </p:nvSpPr>
        <p:spPr>
          <a:xfrm>
            <a:off x="581660" y="3721660"/>
            <a:ext cx="4572000" cy="369332"/>
          </a:xfrm>
          <a:prstGeom prst="rect">
            <a:avLst/>
          </a:prstGeom>
        </p:spPr>
        <p:txBody>
          <a:bodyPr>
            <a:spAutoFit/>
          </a:bodyPr>
          <a:lstStyle/>
          <a:p>
            <a:r>
              <a:rPr lang="en-US" b="1" dirty="0"/>
              <a:t>Possible enhancement with MR:</a:t>
            </a:r>
            <a:endParaRPr lang="en-GB" b="1" dirty="0"/>
          </a:p>
        </p:txBody>
      </p:sp>
      <p:sp>
        <p:nvSpPr>
          <p:cNvPr id="15" name="Rettangolo 14">
            <a:extLst>
              <a:ext uri="{FF2B5EF4-FFF2-40B4-BE49-F238E27FC236}">
                <a16:creationId xmlns:a16="http://schemas.microsoft.com/office/drawing/2014/main" id="{EFFCA9A3-A00E-4CA1-93D1-808AACD84EA2}"/>
              </a:ext>
            </a:extLst>
          </p:cNvPr>
          <p:cNvSpPr/>
          <p:nvPr/>
        </p:nvSpPr>
        <p:spPr>
          <a:xfrm>
            <a:off x="543560" y="307938"/>
            <a:ext cx="3591240"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2. Attention</a:t>
            </a:r>
          </a:p>
        </p:txBody>
      </p:sp>
    </p:spTree>
    <p:extLst>
      <p:ext uri="{BB962C8B-B14F-4D97-AF65-F5344CB8AC3E}">
        <p14:creationId xmlns:p14="http://schemas.microsoft.com/office/powerpoint/2010/main" val="84679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DF408110-FBC9-4946-B4E7-BD2BEFBFD9A7}"/>
              </a:ext>
            </a:extLst>
          </p:cNvPr>
          <p:cNvSpPr/>
          <p:nvPr/>
        </p:nvSpPr>
        <p:spPr>
          <a:xfrm>
            <a:off x="299720" y="239495"/>
            <a:ext cx="8387080" cy="1015663"/>
          </a:xfrm>
          <a:prstGeom prst="rect">
            <a:avLst/>
          </a:prstGeom>
        </p:spPr>
        <p:txBody>
          <a:bodyPr wrap="square">
            <a:spAutoFit/>
          </a:bodyPr>
          <a:lstStyle/>
          <a:p>
            <a:pPr algn="just"/>
            <a:r>
              <a:rPr lang="en-GB" sz="2000" dirty="0">
                <a:latin typeface="Calibri" panose="020F0502020204030204" pitchFamily="34" charset="0"/>
                <a:ea typeface="Times New Roman" panose="02020603050405020304" pitchFamily="18" charset="0"/>
                <a:cs typeface="Times New Roman" panose="02020603050405020304" pitchFamily="18" charset="0"/>
              </a:rPr>
              <a:t>MR can augment selective/divided attention (if more than one target per scenario) by highlighting in the human field of view the targets of interest by means of </a:t>
            </a:r>
            <a:r>
              <a:rPr lang="en-GB" sz="2000" b="1" i="1" dirty="0">
                <a:latin typeface="Calibri" panose="020F0502020204030204" pitchFamily="34" charset="0"/>
                <a:ea typeface="Times New Roman" panose="02020603050405020304" pitchFamily="18" charset="0"/>
                <a:cs typeface="Times New Roman" panose="02020603050405020304" pitchFamily="18" charset="0"/>
              </a:rPr>
              <a:t>object recognition system.</a:t>
            </a:r>
            <a:endParaRPr lang="en-GB" sz="2000" dirty="0"/>
          </a:p>
        </p:txBody>
      </p:sp>
      <p:pic>
        <p:nvPicPr>
          <p:cNvPr id="10" name="Immagine 9" descr="Immagine che contiene gara di atletica, sport, esterni, strada&#10;&#10;Descrizione generata automaticamente">
            <a:extLst>
              <a:ext uri="{FF2B5EF4-FFF2-40B4-BE49-F238E27FC236}">
                <a16:creationId xmlns:a16="http://schemas.microsoft.com/office/drawing/2014/main" id="{43B48F5B-478A-48DB-9C6C-9E3FAD6ACD78}"/>
              </a:ext>
            </a:extLst>
          </p:cNvPr>
          <p:cNvPicPr>
            <a:picLocks noChangeAspect="1"/>
          </p:cNvPicPr>
          <p:nvPr/>
        </p:nvPicPr>
        <p:blipFill>
          <a:blip r:embed="rId2"/>
          <a:stretch>
            <a:fillRect/>
          </a:stretch>
        </p:blipFill>
        <p:spPr>
          <a:xfrm>
            <a:off x="5229066" y="1233842"/>
            <a:ext cx="3169920" cy="2535936"/>
          </a:xfrm>
          <a:prstGeom prst="rect">
            <a:avLst/>
          </a:prstGeom>
        </p:spPr>
      </p:pic>
      <p:sp>
        <p:nvSpPr>
          <p:cNvPr id="11" name="Rettangolo 10">
            <a:extLst>
              <a:ext uri="{FF2B5EF4-FFF2-40B4-BE49-F238E27FC236}">
                <a16:creationId xmlns:a16="http://schemas.microsoft.com/office/drawing/2014/main" id="{EF7ED3A7-B37B-44B5-B617-380B7FA4CD7E}"/>
              </a:ext>
            </a:extLst>
          </p:cNvPr>
          <p:cNvSpPr/>
          <p:nvPr/>
        </p:nvSpPr>
        <p:spPr>
          <a:xfrm>
            <a:off x="5073332" y="3769778"/>
            <a:ext cx="3522028" cy="954107"/>
          </a:xfrm>
          <a:prstGeom prst="rect">
            <a:avLst/>
          </a:prstGeom>
        </p:spPr>
        <p:txBody>
          <a:bodyPr wrap="square">
            <a:spAutoFit/>
          </a:bodyPr>
          <a:lstStyle/>
          <a:p>
            <a:pPr algn="just"/>
            <a:r>
              <a:rPr lang="en-GB" sz="1400" dirty="0">
                <a:solidFill>
                  <a:srgbClr val="111111"/>
                </a:solidFill>
                <a:latin typeface="+mj-lt"/>
              </a:rPr>
              <a:t>Image captured from a see-through augmented reality system. Various computer-generated annotations are overlaid directly on objects in the user’s environment. </a:t>
            </a:r>
            <a:endParaRPr lang="en-GB" sz="1400" b="0" i="0" dirty="0">
              <a:solidFill>
                <a:srgbClr val="111111"/>
              </a:solidFill>
              <a:effectLst/>
              <a:latin typeface="+mj-lt"/>
            </a:endParaRPr>
          </a:p>
        </p:txBody>
      </p:sp>
      <p:sp>
        <p:nvSpPr>
          <p:cNvPr id="12" name="Rettangolo 11">
            <a:extLst>
              <a:ext uri="{FF2B5EF4-FFF2-40B4-BE49-F238E27FC236}">
                <a16:creationId xmlns:a16="http://schemas.microsoft.com/office/drawing/2014/main" id="{4946B384-07A0-4F33-A57D-9CBED30F35F0}"/>
              </a:ext>
            </a:extLst>
          </p:cNvPr>
          <p:cNvSpPr/>
          <p:nvPr/>
        </p:nvSpPr>
        <p:spPr>
          <a:xfrm>
            <a:off x="299720" y="1431364"/>
            <a:ext cx="4753292" cy="2862322"/>
          </a:xfrm>
          <a:prstGeom prst="rect">
            <a:avLst/>
          </a:prstGeom>
        </p:spPr>
        <p:txBody>
          <a:bodyPr wrap="square">
            <a:spAutoFit/>
          </a:bodyPr>
          <a:lstStyle/>
          <a:p>
            <a:pPr algn="just"/>
            <a:r>
              <a:rPr lang="en-GB" dirty="0">
                <a:latin typeface="Calibri" panose="020F0502020204030204" pitchFamily="34" charset="0"/>
                <a:ea typeface="Times New Roman" panose="02020603050405020304" pitchFamily="18" charset="0"/>
                <a:cs typeface="Times New Roman" panose="02020603050405020304" pitchFamily="18" charset="0"/>
              </a:rPr>
              <a:t>As an </a:t>
            </a:r>
            <a:r>
              <a:rPr lang="en-GB" u="sng" dirty="0">
                <a:latin typeface="Calibri" panose="020F0502020204030204" pitchFamily="34" charset="0"/>
                <a:ea typeface="Times New Roman" panose="02020603050405020304" pitchFamily="18" charset="0"/>
                <a:cs typeface="Times New Roman" panose="02020603050405020304" pitchFamily="18" charset="0"/>
              </a:rPr>
              <a:t>example</a:t>
            </a:r>
            <a:r>
              <a:rPr lang="en-GB" dirty="0">
                <a:latin typeface="Calibri" panose="020F0502020204030204" pitchFamily="34" charset="0"/>
                <a:ea typeface="Times New Roman" panose="02020603050405020304" pitchFamily="18" charset="0"/>
                <a:cs typeface="Times New Roman" panose="02020603050405020304" pitchFamily="18" charset="0"/>
              </a:rPr>
              <a:t>, in </a:t>
            </a:r>
            <a:r>
              <a:rPr lang="en-GB" b="1" dirty="0">
                <a:latin typeface="Calibri" panose="020F0502020204030204" pitchFamily="34" charset="0"/>
                <a:ea typeface="Times New Roman" panose="02020603050405020304" pitchFamily="18" charset="0"/>
                <a:cs typeface="Times New Roman" panose="02020603050405020304" pitchFamily="18" charset="0"/>
              </a:rPr>
              <a:t>battlefield scenario </a:t>
            </a:r>
            <a:r>
              <a:rPr lang="en-GB" dirty="0">
                <a:latin typeface="Calibri" panose="020F0502020204030204" pitchFamily="34" charset="0"/>
                <a:ea typeface="Times New Roman" panose="02020603050405020304" pitchFamily="18" charset="0"/>
                <a:cs typeface="Times New Roman" panose="02020603050405020304" pitchFamily="18" charset="0"/>
              </a:rPr>
              <a:t>thermal cameras are able to identify possible targets while AR can highlight the corresponding field of view. </a:t>
            </a: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In the BARS system [</a:t>
            </a:r>
            <a:r>
              <a:rPr lang="en-GB" dirty="0" err="1">
                <a:latin typeface="Calibri" panose="020F0502020204030204" pitchFamily="34" charset="0"/>
                <a:ea typeface="Times New Roman" panose="02020603050405020304" pitchFamily="18" charset="0"/>
                <a:cs typeface="Times New Roman" panose="02020603050405020304" pitchFamily="18" charset="0"/>
              </a:rPr>
              <a:t>Julier</a:t>
            </a:r>
            <a:r>
              <a:rPr lang="en-GB" dirty="0">
                <a:latin typeface="Calibri" panose="020F0502020204030204" pitchFamily="34" charset="0"/>
                <a:ea typeface="Times New Roman" panose="02020603050405020304" pitchFamily="18" charset="0"/>
                <a:cs typeface="Times New Roman" panose="02020603050405020304" pitchFamily="18" charset="0"/>
              </a:rPr>
              <a:t> 2004] the fighter’s perception is enhanced by superimposing an augmented view of buildings that include </a:t>
            </a:r>
            <a:r>
              <a:rPr lang="en-GB" u="sng" dirty="0">
                <a:latin typeface="Calibri" panose="020F0502020204030204" pitchFamily="34" charset="0"/>
                <a:ea typeface="Times New Roman" panose="02020603050405020304" pitchFamily="18" charset="0"/>
                <a:cs typeface="Times New Roman" panose="02020603050405020304" pitchFamily="18" charset="0"/>
              </a:rPr>
              <a:t>wireframe planimetry of its interior</a:t>
            </a:r>
            <a:r>
              <a:rPr lang="en-GB" dirty="0">
                <a:latin typeface="Calibri" panose="020F0502020204030204" pitchFamily="34" charset="0"/>
                <a:ea typeface="Times New Roman" panose="02020603050405020304" pitchFamily="18" charset="0"/>
                <a:cs typeface="Times New Roman" panose="02020603050405020304" pitchFamily="18" charset="0"/>
              </a:rPr>
              <a:t>, icons to represent reported </a:t>
            </a:r>
            <a:r>
              <a:rPr lang="en-GB" u="sng" dirty="0">
                <a:latin typeface="Calibri" panose="020F0502020204030204" pitchFamily="34" charset="0"/>
                <a:ea typeface="Times New Roman" panose="02020603050405020304" pitchFamily="18" charset="0"/>
                <a:cs typeface="Times New Roman" panose="02020603050405020304" pitchFamily="18" charset="0"/>
              </a:rPr>
              <a:t>locations of snipers</a:t>
            </a:r>
            <a:r>
              <a:rPr lang="en-GB" dirty="0">
                <a:latin typeface="Calibri" panose="020F0502020204030204" pitchFamily="34" charset="0"/>
                <a:ea typeface="Times New Roman" panose="02020603050405020304" pitchFamily="18" charset="0"/>
                <a:cs typeface="Times New Roman" panose="02020603050405020304" pitchFamily="18" charset="0"/>
              </a:rPr>
              <a:t>, the </a:t>
            </a:r>
            <a:r>
              <a:rPr lang="en-GB" u="sng" dirty="0">
                <a:latin typeface="Calibri" panose="020F0502020204030204" pitchFamily="34" charset="0"/>
                <a:ea typeface="Times New Roman" panose="02020603050405020304" pitchFamily="18" charset="0"/>
                <a:cs typeface="Times New Roman" panose="02020603050405020304" pitchFamily="18" charset="0"/>
              </a:rPr>
              <a:t>names of adjacent streets</a:t>
            </a:r>
            <a:r>
              <a:rPr lang="en-GB" dirty="0">
                <a:latin typeface="Calibri" panose="020F0502020204030204" pitchFamily="34" charset="0"/>
                <a:ea typeface="Times New Roman" panose="02020603050405020304" pitchFamily="18" charset="0"/>
                <a:cs typeface="Times New Roman" panose="02020603050405020304" pitchFamily="18" charset="0"/>
              </a:rPr>
              <a:t>, etc.</a:t>
            </a:r>
          </a:p>
        </p:txBody>
      </p:sp>
      <p:sp>
        <p:nvSpPr>
          <p:cNvPr id="13" name="Rettangolo 12">
            <a:extLst>
              <a:ext uri="{FF2B5EF4-FFF2-40B4-BE49-F238E27FC236}">
                <a16:creationId xmlns:a16="http://schemas.microsoft.com/office/drawing/2014/main" id="{6AB143A4-DBE1-46D0-98C9-FE7568EAEC74}"/>
              </a:ext>
            </a:extLst>
          </p:cNvPr>
          <p:cNvSpPr/>
          <p:nvPr/>
        </p:nvSpPr>
        <p:spPr>
          <a:xfrm>
            <a:off x="392907" y="4823936"/>
            <a:ext cx="8293894" cy="1015663"/>
          </a:xfrm>
          <a:prstGeom prst="rect">
            <a:avLst/>
          </a:prstGeom>
        </p:spPr>
        <p:txBody>
          <a:bodyPr wrap="square">
            <a:spAutoFit/>
          </a:bodyPr>
          <a:lstStyle/>
          <a:p>
            <a:pPr algn="just"/>
            <a:r>
              <a:rPr lang="en-GB" sz="2000" b="1" dirty="0">
                <a:latin typeface="Calibri" panose="020F0502020204030204" pitchFamily="34" charset="0"/>
                <a:ea typeface="Times New Roman" panose="02020603050405020304" pitchFamily="18" charset="0"/>
                <a:cs typeface="Times New Roman" panose="02020603050405020304" pitchFamily="18" charset="0"/>
              </a:rPr>
              <a:t>In general, division of attentive resources can be easily achieved via multitasking software architectures while MR can switch human attention by haptic feedback/visual cues/animation etc.</a:t>
            </a:r>
            <a:endParaRPr lang="en-GB" sz="2000" b="1" dirty="0"/>
          </a:p>
        </p:txBody>
      </p:sp>
    </p:spTree>
    <p:extLst>
      <p:ext uri="{BB962C8B-B14F-4D97-AF65-F5344CB8AC3E}">
        <p14:creationId xmlns:p14="http://schemas.microsoft.com/office/powerpoint/2010/main" val="184556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5FAA35E3-1E7F-4917-A4E2-8444891F2D08}"/>
              </a:ext>
            </a:extLst>
          </p:cNvPr>
          <p:cNvPicPr>
            <a:picLocks noChangeAspect="1"/>
          </p:cNvPicPr>
          <p:nvPr/>
        </p:nvPicPr>
        <p:blipFill rotWithShape="1">
          <a:blip r:embed="rId2"/>
          <a:srcRect l="12450" r="19128" b="35790"/>
          <a:stretch/>
        </p:blipFill>
        <p:spPr>
          <a:xfrm>
            <a:off x="578045" y="884353"/>
            <a:ext cx="7987909" cy="1857937"/>
          </a:xfrm>
          <a:prstGeom prst="rect">
            <a:avLst/>
          </a:prstGeom>
        </p:spPr>
      </p:pic>
      <p:sp>
        <p:nvSpPr>
          <p:cNvPr id="7" name="Rettangolo 6">
            <a:extLst>
              <a:ext uri="{FF2B5EF4-FFF2-40B4-BE49-F238E27FC236}">
                <a16:creationId xmlns:a16="http://schemas.microsoft.com/office/drawing/2014/main" id="{618FF91B-3E4B-408A-A0A9-7EC7D0EAA895}"/>
              </a:ext>
            </a:extLst>
          </p:cNvPr>
          <p:cNvSpPr/>
          <p:nvPr/>
        </p:nvSpPr>
        <p:spPr>
          <a:xfrm>
            <a:off x="383155" y="2872300"/>
            <a:ext cx="4572000" cy="369332"/>
          </a:xfrm>
          <a:prstGeom prst="rect">
            <a:avLst/>
          </a:prstGeom>
        </p:spPr>
        <p:txBody>
          <a:bodyPr>
            <a:spAutoFit/>
          </a:bodyPr>
          <a:lstStyle/>
          <a:p>
            <a:r>
              <a:rPr lang="en-US" b="1" dirty="0"/>
              <a:t>Possible enhancement with MR:</a:t>
            </a:r>
            <a:endParaRPr lang="en-GB" b="1" dirty="0"/>
          </a:p>
        </p:txBody>
      </p:sp>
      <p:sp>
        <p:nvSpPr>
          <p:cNvPr id="9" name="Rettangolo 8">
            <a:extLst>
              <a:ext uri="{FF2B5EF4-FFF2-40B4-BE49-F238E27FC236}">
                <a16:creationId xmlns:a16="http://schemas.microsoft.com/office/drawing/2014/main" id="{FB449E0D-949E-463E-B7C7-E0B45EC1C0A7}"/>
              </a:ext>
            </a:extLst>
          </p:cNvPr>
          <p:cNvSpPr/>
          <p:nvPr/>
        </p:nvSpPr>
        <p:spPr>
          <a:xfrm>
            <a:off x="383155" y="3435790"/>
            <a:ext cx="8208773" cy="2031325"/>
          </a:xfrm>
          <a:prstGeom prst="rect">
            <a:avLst/>
          </a:prstGeom>
        </p:spPr>
        <p:txBody>
          <a:bodyPr wrap="square">
            <a:spAutoFit/>
          </a:bodyPr>
          <a:lstStyle/>
          <a:p>
            <a:pPr algn="just"/>
            <a:r>
              <a:rPr lang="en-GB" b="1" i="1" dirty="0">
                <a:latin typeface="Calibri" panose="020F0502020204030204" pitchFamily="34" charset="0"/>
                <a:ea typeface="Times New Roman" panose="02020603050405020304" pitchFamily="18" charset="0"/>
                <a:cs typeface="Times New Roman" panose="02020603050405020304" pitchFamily="18" charset="0"/>
              </a:rPr>
              <a:t>WM</a:t>
            </a:r>
            <a:r>
              <a:rPr lang="en-GB" dirty="0">
                <a:latin typeface="Calibri" panose="020F0502020204030204" pitchFamily="34" charset="0"/>
                <a:ea typeface="Times New Roman" panose="02020603050405020304" pitchFamily="18" charset="0"/>
                <a:cs typeface="Times New Roman" panose="02020603050405020304" pitchFamily="18" charset="0"/>
              </a:rPr>
              <a:t> can be improved via step-by-step textual information or visual cues that exploit, for example, spatially aligned animations.</a:t>
            </a:r>
          </a:p>
          <a:p>
            <a:pPr algn="just"/>
            <a:endParaRPr lang="en-GB" dirty="0">
              <a:latin typeface="Calibri" panose="020F0502020204030204" pitchFamily="34" charset="0"/>
              <a:cs typeface="Times New Roman" panose="02020603050405020304" pitchFamily="18" charset="0"/>
            </a:endParaRPr>
          </a:p>
          <a:p>
            <a:pPr algn="just"/>
            <a:r>
              <a:rPr lang="en-GB" dirty="0">
                <a:latin typeface="Calibri" panose="020F0502020204030204" pitchFamily="34" charset="0"/>
                <a:ea typeface="Times New Roman" panose="02020603050405020304" pitchFamily="18" charset="0"/>
                <a:cs typeface="Times New Roman" panose="02020603050405020304" pitchFamily="18" charset="0"/>
              </a:rPr>
              <a:t>As an </a:t>
            </a:r>
            <a:r>
              <a:rPr lang="en-GB" u="sng" dirty="0">
                <a:latin typeface="Calibri" panose="020F0502020204030204" pitchFamily="34" charset="0"/>
                <a:ea typeface="Times New Roman" panose="02020603050405020304" pitchFamily="18" charset="0"/>
                <a:cs typeface="Times New Roman" panose="02020603050405020304" pitchFamily="18" charset="0"/>
              </a:rPr>
              <a:t>example</a:t>
            </a:r>
            <a:r>
              <a:rPr lang="en-GB" dirty="0">
                <a:latin typeface="Calibri" panose="020F0502020204030204" pitchFamily="34" charset="0"/>
                <a:ea typeface="Times New Roman" panose="02020603050405020304" pitchFamily="18" charset="0"/>
                <a:cs typeface="Times New Roman" panose="02020603050405020304" pitchFamily="18" charset="0"/>
              </a:rPr>
              <a:t>, in assistive systems for Ambient Assisted Living AAL scenario, solutions could use projectors to show suggestions through animations while verifying/synchronizing with the human actual </a:t>
            </a:r>
            <a:r>
              <a:rPr lang="en-GB" dirty="0" err="1">
                <a:latin typeface="Calibri" panose="020F0502020204030204" pitchFamily="34" charset="0"/>
                <a:ea typeface="Times New Roman" panose="02020603050405020304" pitchFamily="18" charset="0"/>
                <a:cs typeface="Times New Roman" panose="02020603050405020304" pitchFamily="18" charset="0"/>
              </a:rPr>
              <a:t>behavior</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D'Agostini</a:t>
            </a:r>
            <a:r>
              <a:rPr lang="en-GB" dirty="0">
                <a:latin typeface="Calibri" panose="020F0502020204030204" pitchFamily="34" charset="0"/>
                <a:ea typeface="Times New Roman" panose="02020603050405020304" pitchFamily="18" charset="0"/>
                <a:cs typeface="Times New Roman" panose="02020603050405020304" pitchFamily="18" charset="0"/>
              </a:rPr>
              <a:t> 2018]</a:t>
            </a:r>
            <a:endParaRPr lang="en-GB" dirty="0"/>
          </a:p>
          <a:p>
            <a:endParaRPr lang="en-GB" dirty="0"/>
          </a:p>
        </p:txBody>
      </p:sp>
      <p:sp>
        <p:nvSpPr>
          <p:cNvPr id="17" name="Rettangolo 16">
            <a:extLst>
              <a:ext uri="{FF2B5EF4-FFF2-40B4-BE49-F238E27FC236}">
                <a16:creationId xmlns:a16="http://schemas.microsoft.com/office/drawing/2014/main" id="{B9194A74-08D6-40EC-8211-8579EDAFF5DB}"/>
              </a:ext>
            </a:extLst>
          </p:cNvPr>
          <p:cNvSpPr/>
          <p:nvPr/>
        </p:nvSpPr>
        <p:spPr>
          <a:xfrm>
            <a:off x="543560" y="307938"/>
            <a:ext cx="3496598" cy="506292"/>
          </a:xfrm>
          <a:prstGeom prst="rect">
            <a:avLst/>
          </a:prstGeom>
        </p:spPr>
        <p:txBody>
          <a:bodyPr wrap="none">
            <a:spAutoFit/>
          </a:bodyPr>
          <a:lstStyle/>
          <a:p>
            <a:pPr>
              <a:lnSpc>
                <a:spcPct val="150000"/>
              </a:lnSpc>
            </a:pPr>
            <a:r>
              <a:rPr lang="en-GB" sz="2000" b="1" dirty="0">
                <a:latin typeface="Calibri" panose="020F0502020204030204" pitchFamily="34" charset="0"/>
                <a:ea typeface="Times New Roman" panose="02020603050405020304" pitchFamily="18" charset="0"/>
                <a:cs typeface="Times New Roman" panose="02020603050405020304" pitchFamily="18" charset="0"/>
              </a:rPr>
              <a:t>MACRO FUNCTION: 3. Memory</a:t>
            </a:r>
          </a:p>
        </p:txBody>
      </p:sp>
    </p:spTree>
    <p:extLst>
      <p:ext uri="{BB962C8B-B14F-4D97-AF65-F5344CB8AC3E}">
        <p14:creationId xmlns:p14="http://schemas.microsoft.com/office/powerpoint/2010/main" val="10413856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3914</TotalTime>
  <Words>1334</Words>
  <Application>Microsoft Macintosh PowerPoint</Application>
  <PresentationFormat>On-screen Show (4:3)</PresentationFormat>
  <Paragraphs>109</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ＭＳ Ｐゴシック</vt:lpstr>
      <vt:lpstr>Arial</vt:lpstr>
      <vt:lpstr>Bahnschrift Condensed</vt:lpstr>
      <vt:lpstr>Bodoni MT</vt:lpstr>
      <vt:lpstr>Calibri</vt:lpstr>
      <vt:lpstr>Calibri (Corpo)</vt:lpstr>
      <vt:lpstr>Calibri (Titoli)</vt:lpstr>
      <vt:lpstr>Times New Roman</vt:lpstr>
      <vt:lpstr>Tema di Office</vt:lpstr>
      <vt:lpstr>MIXED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degli Studi di Trento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Mariolino De Cecco</dc:creator>
  <cp:lastModifiedBy>Microsoft Office User</cp:lastModifiedBy>
  <cp:revision>259</cp:revision>
  <dcterms:created xsi:type="dcterms:W3CDTF">2017-04-22T09:44:24Z</dcterms:created>
  <dcterms:modified xsi:type="dcterms:W3CDTF">2019-10-01T14:17:47Z</dcterms:modified>
</cp:coreProperties>
</file>